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3" r:id="rId1"/>
  </p:sldMasterIdLst>
  <p:notesMasterIdLst>
    <p:notesMasterId r:id="rId19"/>
  </p:notesMasterIdLst>
  <p:sldIdLst>
    <p:sldId id="256" r:id="rId2"/>
    <p:sldId id="257" r:id="rId3"/>
    <p:sldId id="258" r:id="rId4"/>
    <p:sldId id="259" r:id="rId5"/>
    <p:sldId id="267" r:id="rId6"/>
    <p:sldId id="268" r:id="rId7"/>
    <p:sldId id="260" r:id="rId8"/>
    <p:sldId id="261" r:id="rId9"/>
    <p:sldId id="263" r:id="rId10"/>
    <p:sldId id="270" r:id="rId11"/>
    <p:sldId id="275" r:id="rId12"/>
    <p:sldId id="276" r:id="rId13"/>
    <p:sldId id="274" r:id="rId14"/>
    <p:sldId id="269" r:id="rId15"/>
    <p:sldId id="272" r:id="rId16"/>
    <p:sldId id="273"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84"/>
    <p:restoredTop sz="80872"/>
  </p:normalViewPr>
  <p:slideViewPr>
    <p:cSldViewPr snapToGrid="0" snapToObjects="1">
      <p:cViewPr varScale="1">
        <p:scale>
          <a:sx n="81" d="100"/>
          <a:sy n="81" d="100"/>
        </p:scale>
        <p:origin x="1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B3EFBE-5725-D447-9B92-70418B62CDD6}" type="datetimeFigureOut">
              <a:rPr lang="en-US" smtClean="0"/>
              <a:t>2/27/18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549E49-E5BF-D04D-AC87-92E43090F338}" type="slidenum">
              <a:rPr lang="en-US" smtClean="0"/>
              <a:t>‹#›</a:t>
            </a:fld>
            <a:endParaRPr lang="en-US"/>
          </a:p>
        </p:txBody>
      </p:sp>
    </p:spTree>
    <p:extLst>
      <p:ext uri="{BB962C8B-B14F-4D97-AF65-F5344CB8AC3E}">
        <p14:creationId xmlns:p14="http://schemas.microsoft.com/office/powerpoint/2010/main" val="1692251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a:t>$title, </a:t>
            </a:r>
            <a:r>
              <a:rPr lang="ja-JP" altLang="en-US"/>
              <a:t>平山研の森下が発表させて頂きます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a:t>
            </a:fld>
            <a:endParaRPr lang="en-US"/>
          </a:p>
        </p:txBody>
      </p:sp>
    </p:spTree>
    <p:extLst>
      <p:ext uri="{BB962C8B-B14F-4D97-AF65-F5344CB8AC3E}">
        <p14:creationId xmlns:p14="http://schemas.microsoft.com/office/powerpoint/2010/main" val="240777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パラメータを調整した軌道の例を１つ示します．これが現実とシミュレーション軌道の誤差を表しています．誤差は単純に，同じ時間でのシャトルコックの距離差を計算しています．</a:t>
            </a:r>
            <a:endParaRPr lang="en-US" altLang="ja-JP"/>
          </a:p>
          <a:p>
            <a:r>
              <a:rPr lang="en-US"/>
              <a:t>1.01[m]</a:t>
            </a:r>
            <a:r>
              <a:rPr lang="ja-JP" altLang="en-US"/>
              <a:t>が距離差の総和で，</a:t>
            </a:r>
            <a:r>
              <a:rPr lang="en-US" altLang="ja-JP"/>
              <a:t>0.018[m]</a:t>
            </a:r>
            <a:r>
              <a:rPr lang="ja-JP" altLang="en-US"/>
              <a:t>が距離差の平均を表しています．この軌道では平均</a:t>
            </a:r>
            <a:r>
              <a:rPr lang="en-US" altLang="ja-JP"/>
              <a:t>1.8[cm]</a:t>
            </a:r>
            <a:r>
              <a:rPr lang="ja-JP" altLang="en-US"/>
              <a:t>のズレがあったことを示しています．</a:t>
            </a:r>
            <a:endParaRPr lang="en-US" altLang="ja-JP"/>
          </a:p>
          <a:p>
            <a:r>
              <a:rPr lang="ja-JP" altLang="en-US"/>
              <a:t>今回軌道ごとに調整したパラメータは初速度の倍率と空気抵抗係数です．赤で示したパラメータは固定しました．</a:t>
            </a:r>
            <a:endParaRPr lang="en-US" altLang="ja-JP"/>
          </a:p>
          <a:p>
            <a:r>
              <a:rPr lang="ja-JP" altLang="en-US"/>
              <a:t>距離</a:t>
            </a:r>
            <a:r>
              <a:rPr lang="en-US" altLang="ja-JP"/>
              <a:t>l</a:t>
            </a:r>
            <a:r>
              <a:rPr lang="ja-JP" altLang="en-US"/>
              <a:t>と慣性モーメント</a:t>
            </a:r>
            <a:r>
              <a:rPr lang="en-US" altLang="ja-JP"/>
              <a:t>I</a:t>
            </a:r>
            <a:r>
              <a:rPr lang="ja-JP" altLang="en-US"/>
              <a:t>は最適化して固定値としました．比</a:t>
            </a:r>
            <a:r>
              <a:rPr lang="en-US" altLang="ja-JP"/>
              <a:t>ratio</a:t>
            </a:r>
            <a:r>
              <a:rPr lang="ja-JP" altLang="en-US"/>
              <a:t>を固定しているのは粘性項慣性項で</a:t>
            </a:r>
            <a:r>
              <a:rPr lang="en-US" altLang="ja-JP"/>
              <a:t>1</a:t>
            </a:r>
            <a:r>
              <a:rPr lang="ja-JP" altLang="en-US"/>
              <a:t>パラメータの特徴を抽出するためです．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10</a:t>
            </a:fld>
            <a:endParaRPr lang="en-US"/>
          </a:p>
        </p:txBody>
      </p:sp>
    </p:spTree>
    <p:extLst>
      <p:ext uri="{BB962C8B-B14F-4D97-AF65-F5344CB8AC3E}">
        <p14:creationId xmlns:p14="http://schemas.microsoft.com/office/powerpoint/2010/main" val="76886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angle</a:t>
            </a:r>
            <a:r>
              <a:rPr lang="ja-JP" altLang="en-US"/>
              <a:t>を固定した理由は，</a:t>
            </a:r>
            <a:r>
              <a:rPr lang="en-US" altLang="ja-JP"/>
              <a:t>angle</a:t>
            </a:r>
            <a:r>
              <a:rPr lang="ja-JP" altLang="en-US"/>
              <a:t>を変えることによる効果が初速度に反映されるためです．</a:t>
            </a:r>
            <a:r>
              <a:rPr lang="en-US" altLang="ja-JP"/>
              <a:t>angle</a:t>
            </a:r>
            <a:r>
              <a:rPr lang="ja-JP" altLang="en-US"/>
              <a:t>が変化しても，抵抗係数一定のまま初速度の調整のみで平均誤差数</a:t>
            </a:r>
            <a:r>
              <a:rPr lang="en-US" altLang="ja-JP"/>
              <a:t>cm</a:t>
            </a:r>
            <a:r>
              <a:rPr lang="ja-JP" altLang="en-US"/>
              <a:t>のレベルで合わせることができるのでパラメータ調整を簡単にするために</a:t>
            </a:r>
            <a:r>
              <a:rPr lang="en-US" altLang="ja-JP"/>
              <a:t>angle</a:t>
            </a:r>
            <a:r>
              <a:rPr lang="ja-JP" altLang="en-US"/>
              <a:t>を</a:t>
            </a:r>
            <a:r>
              <a:rPr lang="en-US" altLang="ja-JP"/>
              <a:t>15</a:t>
            </a:r>
            <a:r>
              <a:rPr lang="ja-JP" altLang="en-US"/>
              <a:t>度で固定しました．</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11</a:t>
            </a:fld>
            <a:endParaRPr lang="en-US"/>
          </a:p>
        </p:txBody>
      </p:sp>
    </p:spTree>
    <p:extLst>
      <p:ext uri="{BB962C8B-B14F-4D97-AF65-F5344CB8AC3E}">
        <p14:creationId xmlns:p14="http://schemas.microsoft.com/office/powerpoint/2010/main" val="4216435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これは，シャトルコックの姿勢角度と速度ベクトルの角度の遷移のグラフです．</a:t>
            </a:r>
            <a:endParaRPr lang="en-US" altLang="ja-JP"/>
          </a:p>
          <a:p>
            <a:r>
              <a:rPr lang="ja-JP" altLang="en-US"/>
              <a:t>通常は速度ベクトルの角度に比べてシャトルコックの姿勢角度はゆっくり小さくなるのですが，</a:t>
            </a:r>
            <a:r>
              <a:rPr lang="en-US" altLang="ja-JP"/>
              <a:t>l</a:t>
            </a:r>
            <a:r>
              <a:rPr lang="ja-JP" altLang="en-US"/>
              <a:t>が大きかったり，</a:t>
            </a:r>
            <a:r>
              <a:rPr lang="en-US" altLang="ja-JP"/>
              <a:t>I</a:t>
            </a:r>
            <a:r>
              <a:rPr lang="ja-JP" altLang="en-US"/>
              <a:t>が小さかったりして回転しやすい時は姿勢角度と速度ベクトルの角度がほぼ似た値になって，シャトルが振動してしまいます．</a:t>
            </a:r>
            <a:endParaRPr lang="en-US" altLang="ja-JP"/>
          </a:p>
          <a:p>
            <a:r>
              <a:rPr lang="ja-JP" altLang="en-US"/>
              <a:t>そういうことがないように距離と慣性モーメントはこの値で最適化しました．</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12</a:t>
            </a:fld>
            <a:endParaRPr lang="en-US"/>
          </a:p>
        </p:txBody>
      </p:sp>
    </p:spTree>
    <p:extLst>
      <p:ext uri="{BB962C8B-B14F-4D97-AF65-F5344CB8AC3E}">
        <p14:creationId xmlns:p14="http://schemas.microsoft.com/office/powerpoint/2010/main" val="42847250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最後に，抵抗係数の評価ですが，相関を見てみました．</a:t>
            </a:r>
            <a:endParaRPr lang="en-US" altLang="ja-JP"/>
          </a:p>
          <a:p>
            <a:r>
              <a:rPr lang="ja-JP" altLang="en-US"/>
              <a:t>左が初速と粘性抵抗係数で，右が初速と慣性抵抗係数のグラフです．</a:t>
            </a:r>
            <a:endParaRPr lang="en-US" altLang="ja-JP"/>
          </a:p>
          <a:p>
            <a:r>
              <a:rPr lang="ja-JP" altLang="en-US"/>
              <a:t>どちらも全体的に散らばっていて相関が見られませんでした．</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13</a:t>
            </a:fld>
            <a:endParaRPr lang="en-US"/>
          </a:p>
        </p:txBody>
      </p:sp>
    </p:spTree>
    <p:extLst>
      <p:ext uri="{BB962C8B-B14F-4D97-AF65-F5344CB8AC3E}">
        <p14:creationId xmlns:p14="http://schemas.microsoft.com/office/powerpoint/2010/main" val="2312992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次に初期角度との相関です．こちらは粘性抵抗との正の相関がみられました．ただ，慣性抵抗との相関はみられませんでした．</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14</a:t>
            </a:fld>
            <a:endParaRPr lang="en-US"/>
          </a:p>
        </p:txBody>
      </p:sp>
    </p:spTree>
    <p:extLst>
      <p:ext uri="{BB962C8B-B14F-4D97-AF65-F5344CB8AC3E}">
        <p14:creationId xmlns:p14="http://schemas.microsoft.com/office/powerpoint/2010/main" val="3054246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今回抽出した抵抗係数の値の妥当性を検証しました．終端速度を考えて，重力と抗力のつり合いと，抵抗係数が正の値であることを用いて，それぞれ上限値を算出しました．</a:t>
            </a:r>
            <a:endParaRPr lang="en-US" altLang="ja-JP"/>
          </a:p>
          <a:p>
            <a:r>
              <a:rPr lang="ja-JP" altLang="en-US"/>
              <a:t>結果，平行方向の粘性抵抗係数は</a:t>
            </a:r>
            <a:r>
              <a:rPr lang="en-US" altLang="ja-JP"/>
              <a:t>0.00721</a:t>
            </a:r>
            <a:r>
              <a:rPr lang="ja-JP" altLang="en-US"/>
              <a:t>未満，慣性抵抗係数は</a:t>
            </a:r>
            <a:r>
              <a:rPr lang="en-US" altLang="ja-JP"/>
              <a:t>0.00106</a:t>
            </a:r>
            <a:r>
              <a:rPr lang="ja-JP" altLang="en-US"/>
              <a:t>未満の範囲となりました．</a:t>
            </a:r>
            <a:endParaRPr lang="en-US" altLang="ja-JP"/>
          </a:p>
          <a:p>
            <a:r>
              <a:rPr lang="ja-JP" altLang="en-US"/>
              <a:t>実験結果と照らし合わせると慣性抵抗係数が範囲外の値となっていることがわかりました．</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15</a:t>
            </a:fld>
            <a:endParaRPr lang="en-US"/>
          </a:p>
        </p:txBody>
      </p:sp>
    </p:spTree>
    <p:extLst>
      <p:ext uri="{BB962C8B-B14F-4D97-AF65-F5344CB8AC3E}">
        <p14:creationId xmlns:p14="http://schemas.microsoft.com/office/powerpoint/2010/main" val="1822051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最近，平昌オリンピックが終わって</a:t>
            </a:r>
            <a:r>
              <a:rPr lang="en-US" altLang="ja-JP"/>
              <a:t>2020</a:t>
            </a:r>
            <a:r>
              <a:rPr lang="ja-JP" altLang="en-US"/>
              <a:t>年には東京オリンピックが控えています．</a:t>
            </a:r>
            <a:endParaRPr lang="en-US" altLang="ja-JP"/>
          </a:p>
          <a:p>
            <a:r>
              <a:rPr lang="ja-JP" altLang="en-US"/>
              <a:t>世界と戦うために，スポーツにおいてはますますハイレベルな指導が求められています．</a:t>
            </a:r>
            <a:endParaRPr lang="en-US" altLang="ja-JP"/>
          </a:p>
          <a:p>
            <a:r>
              <a:rPr lang="ja-JP" altLang="en-US"/>
              <a:t>その中で近年，コーチの経験的な指導のみでは不十分という指摘があります．</a:t>
            </a:r>
            <a:endParaRPr lang="en-US" altLang="ja-JP"/>
          </a:p>
          <a:p>
            <a:r>
              <a:rPr lang="ja-JP" altLang="en-US"/>
              <a:t>そこで，客観的な指標として力学的な視点からの解析が必要とされています．客観的な指標というのはバドミントンで例えればスマッシュに必要な球速や，最適な打ち出し角度などです．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目安が具体的な数値として示されれば，経験者だけでなく初心者にも分かりやすい指導が可能となります．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解析手法にはカメラを用いた映像解析やセンサーを用いたものなどがありますが，今回はコンピュータシミュレーションを用いて解析します．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シミュレーションによって物理パラメータを決定し，最適動作推定に生かします．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何をシミュレーションするか，ですが，スポーツの中でも球技スポーツでは，球の特性，例えば球を打ち出した後の速度変化，飛距離などの球の振る舞いが重要となります．</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本研究は全球技の中でも初速度が一番大きく，激しい減速特性をもつバドミントンのシャトルコックに着目しました．</a:t>
            </a:r>
            <a:endParaRPr lang="en-US" altLang="ja-JP"/>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ltLang="ja-JP"/>
          </a:p>
          <a:p>
            <a:r>
              <a:rPr lang="ja-JP" altLang="en-US"/>
              <a:t>「</a:t>
            </a:r>
            <a:r>
              <a:rPr lang="en-US" altLang="ja-JP"/>
              <a:t>PlaySight</a:t>
            </a:r>
            <a:r>
              <a:rPr lang="ja-JP" altLang="en-US"/>
              <a:t>」コートの両サイドに設置された計</a:t>
            </a:r>
            <a:r>
              <a:rPr lang="en-US" altLang="ja-JP"/>
              <a:t>6</a:t>
            </a:r>
            <a:r>
              <a:rPr lang="ja-JP" altLang="en-US"/>
              <a:t>台のカメラでプレーを撮影，打ったボールの球速や回転数，選手の動きとボールの落下地点を端末に送信</a:t>
            </a:r>
            <a:endParaRPr lang="en-US" altLang="ja-JP"/>
          </a:p>
          <a:p>
            <a:r>
              <a:rPr lang="ja-JP" altLang="en-US"/>
              <a:t>「スマートテニスレッスン」ラケットのグリップ部に取り付けたセンサーがスイング速度，球速，ボールの回転，インパクトの位置などのデータを蓄積</a:t>
            </a:r>
            <a:endParaRPr lang="en-US" altLang="ja-JP"/>
          </a:p>
          <a:p>
            <a:r>
              <a:rPr lang="ja-JP" altLang="en-US"/>
              <a:t>ネットの両サイドにあるカメラで撮影した映像と紐付けして分析した結果をタブレットに可視化</a:t>
            </a:r>
            <a:endParaRPr lang="en-US" altLang="ja-JP"/>
          </a:p>
        </p:txBody>
      </p:sp>
      <p:sp>
        <p:nvSpPr>
          <p:cNvPr id="4" name="Slide Number Placeholder 3"/>
          <p:cNvSpPr>
            <a:spLocks noGrp="1"/>
          </p:cNvSpPr>
          <p:nvPr>
            <p:ph type="sldNum" sz="quarter" idx="10"/>
          </p:nvPr>
        </p:nvSpPr>
        <p:spPr/>
        <p:txBody>
          <a:bodyPr/>
          <a:lstStyle/>
          <a:p>
            <a:fld id="{61549E49-E5BF-D04D-AC87-92E43090F338}" type="slidenum">
              <a:rPr lang="en-US" smtClean="0"/>
              <a:t>2</a:t>
            </a:fld>
            <a:endParaRPr lang="en-US"/>
          </a:p>
        </p:txBody>
      </p:sp>
    </p:spTree>
    <p:extLst>
      <p:ext uri="{BB962C8B-B14F-4D97-AF65-F5344CB8AC3E}">
        <p14:creationId xmlns:p14="http://schemas.microsoft.com/office/powerpoint/2010/main" val="1758443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本研究の目的は，現実的な軌道を描くようなシャトルモデルの確立です．</a:t>
            </a:r>
            <a:endParaRPr lang="en-US" altLang="ja-JP"/>
          </a:p>
          <a:p>
            <a:r>
              <a:rPr lang="ja-JP" altLang="en-US"/>
              <a:t>シャトルコックのライン判定，速いスマッシュやライン際を狙ったショットなどの効果的なトレーニングなどが期待されます．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3</a:t>
            </a:fld>
            <a:endParaRPr lang="en-US"/>
          </a:p>
        </p:txBody>
      </p:sp>
    </p:spTree>
    <p:extLst>
      <p:ext uri="{BB962C8B-B14F-4D97-AF65-F5344CB8AC3E}">
        <p14:creationId xmlns:p14="http://schemas.microsoft.com/office/powerpoint/2010/main" val="1226783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研究の流れを説明します．</a:t>
            </a:r>
            <a:endParaRPr lang="en-US" altLang="ja-JP"/>
          </a:p>
          <a:p>
            <a:r>
              <a:rPr lang="ja-JP" altLang="en-US"/>
              <a:t>最初に，バドミントンの練習動画を画像処理してシャトルの軌道を検出します．</a:t>
            </a:r>
            <a:endParaRPr lang="en-US" altLang="ja-JP"/>
          </a:p>
          <a:p>
            <a:r>
              <a:rPr lang="ja-JP" altLang="en-US"/>
              <a:t>次に，シャトルコックにどういった力がかかるかという物理モデルを考えます．</a:t>
            </a:r>
            <a:endParaRPr lang="en-US" altLang="ja-JP"/>
          </a:p>
          <a:p>
            <a:r>
              <a:rPr lang="ja-JP" altLang="en-US"/>
              <a:t>最後に，シミュレーション軌道と現実の軌道を比較しつつ，シャトルコックの特性を求めます．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4</a:t>
            </a:fld>
            <a:endParaRPr lang="en-US"/>
          </a:p>
        </p:txBody>
      </p:sp>
    </p:spTree>
    <p:extLst>
      <p:ext uri="{BB962C8B-B14F-4D97-AF65-F5344CB8AC3E}">
        <p14:creationId xmlns:p14="http://schemas.microsoft.com/office/powerpoint/2010/main" val="1531758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動画撮影の様子を簡単な図で示します．コートの横の長さは約</a:t>
            </a:r>
            <a:r>
              <a:rPr lang="en-US" altLang="ja-JP"/>
              <a:t>6m</a:t>
            </a:r>
            <a:r>
              <a:rPr lang="ja-JP" altLang="en-US"/>
              <a:t>で，コートの端から約</a:t>
            </a:r>
            <a:r>
              <a:rPr lang="en-US" altLang="ja-JP"/>
              <a:t>8m</a:t>
            </a:r>
            <a:r>
              <a:rPr lang="ja-JP" altLang="en-US"/>
              <a:t>離れた場所からビデオカメラで撮影しました．</a:t>
            </a:r>
            <a:endParaRPr lang="en-US" altLang="ja-JP"/>
          </a:p>
          <a:p>
            <a:r>
              <a:rPr lang="ja-JP" altLang="en-US"/>
              <a:t>さらに，シャトルコックの奥行き方向の確認のため別方向からスマートフォンでの撮影も行いました．</a:t>
            </a:r>
            <a:endParaRPr lang="en-US" altLang="ja-JP"/>
          </a:p>
          <a:p>
            <a:r>
              <a:rPr lang="ja-JP" altLang="en-US"/>
              <a:t>加えて，風による影響を測るため風速を計測しました．</a:t>
            </a:r>
            <a:endParaRPr lang="en-US" altLang="ja-JP"/>
          </a:p>
          <a:p>
            <a:r>
              <a:rPr lang="ja-JP" altLang="en-US"/>
              <a:t>風速計は</a:t>
            </a:r>
            <a:r>
              <a:rPr lang="en-US" altLang="ja-JP"/>
              <a:t>0.0[m/s]</a:t>
            </a:r>
            <a:r>
              <a:rPr lang="ja-JP" altLang="en-US"/>
              <a:t>を示していますが，分解能が</a:t>
            </a:r>
            <a:r>
              <a:rPr lang="en-US" altLang="ja-JP"/>
              <a:t>0.4[m/s]</a:t>
            </a:r>
            <a:r>
              <a:rPr lang="ja-JP" altLang="en-US"/>
              <a:t>のため，空気調和・衛生工学会が規定したバドミントンの最適な環境の</a:t>
            </a:r>
            <a:r>
              <a:rPr lang="en-US" altLang="ja-JP"/>
              <a:t>0.15[m/s]</a:t>
            </a:r>
            <a:r>
              <a:rPr lang="ja-JP" altLang="en-US"/>
              <a:t>以下である証明にはなりませんでした．</a:t>
            </a:r>
            <a:endParaRPr lang="en-US" altLang="ja-JP"/>
          </a:p>
          <a:p>
            <a:r>
              <a:rPr lang="ja-JP" altLang="en-US"/>
              <a:t>ただ，部員によると，体育館はほぼ無風で，風によって軌道が大きく変わるようなことはないとの話だったので風による影響はほとんどないと考えます．</a:t>
            </a:r>
            <a:endParaRPr lang="en-US" altLang="ja-JP"/>
          </a:p>
          <a:p>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5</a:t>
            </a:fld>
            <a:endParaRPr lang="en-US"/>
          </a:p>
        </p:txBody>
      </p:sp>
    </p:spTree>
    <p:extLst>
      <p:ext uri="{BB962C8B-B14F-4D97-AF65-F5344CB8AC3E}">
        <p14:creationId xmlns:p14="http://schemas.microsoft.com/office/powerpoint/2010/main" val="3023775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奥行き誤差の補正方法ですが，カメラの撮影平面に対するシャトルコック軌道の角度を</a:t>
            </a:r>
            <a:r>
              <a:rPr lang="en-US" altLang="ja-JP"/>
              <a:t>angle</a:t>
            </a:r>
            <a:r>
              <a:rPr lang="ja-JP" altLang="en-US"/>
              <a:t>と定義します．カメラによって検出された軌道に</a:t>
            </a:r>
            <a:r>
              <a:rPr lang="en-US" altLang="ja-JP"/>
              <a:t>angle</a:t>
            </a:r>
            <a:r>
              <a:rPr lang="ja-JP" altLang="en-US"/>
              <a:t>を与えることにより，実際の奥行き効果を考慮した長さの軌道に補正します．例の図では，</a:t>
            </a:r>
            <a:r>
              <a:rPr lang="en-US" altLang="ja-JP"/>
              <a:t>30</a:t>
            </a:r>
            <a:r>
              <a:rPr lang="ja-JP" altLang="en-US"/>
              <a:t>度の</a:t>
            </a:r>
            <a:r>
              <a:rPr lang="en-US" altLang="ja-JP"/>
              <a:t>angle</a:t>
            </a:r>
            <a:r>
              <a:rPr lang="ja-JP" altLang="en-US"/>
              <a:t>を与えて赤の軌道を</a:t>
            </a:r>
            <a:r>
              <a:rPr lang="en-US" altLang="ja-JP"/>
              <a:t>x</a:t>
            </a:r>
            <a:r>
              <a:rPr lang="ja-JP" altLang="en-US"/>
              <a:t>軸方向に定数倍して補正し青で描写しています．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6</a:t>
            </a:fld>
            <a:endParaRPr lang="en-US"/>
          </a:p>
        </p:txBody>
      </p:sp>
    </p:spTree>
    <p:extLst>
      <p:ext uri="{BB962C8B-B14F-4D97-AF65-F5344CB8AC3E}">
        <p14:creationId xmlns:p14="http://schemas.microsoft.com/office/powerpoint/2010/main" val="4269933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シャトル軌道検出について簡単に説明します．ネットの閾値をまたぐ動体をシャトルとして検出し，検出点から</a:t>
            </a:r>
            <a:r>
              <a:rPr lang="en-US" altLang="ja-JP"/>
              <a:t>1</a:t>
            </a:r>
            <a:r>
              <a:rPr lang="ja-JP" altLang="en-US"/>
              <a:t>フレームごとに走査を行い軌道として取得しました．</a:t>
            </a:r>
            <a:endParaRPr lang="en-US" altLang="ja-JP"/>
          </a:p>
          <a:p>
            <a:r>
              <a:rPr lang="ja-JP" altLang="en-US"/>
              <a:t>走査する際は動体の座標が近いか，と面積の値が近いかを調べます．</a:t>
            </a:r>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7</a:t>
            </a:fld>
            <a:endParaRPr lang="en-US"/>
          </a:p>
        </p:txBody>
      </p:sp>
    </p:spTree>
    <p:extLst>
      <p:ext uri="{BB962C8B-B14F-4D97-AF65-F5344CB8AC3E}">
        <p14:creationId xmlns:p14="http://schemas.microsoft.com/office/powerpoint/2010/main" val="17459930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ここからはシミュレーションの話です．まずシャトルコックのモデル化から．</a:t>
            </a:r>
            <a:endParaRPr lang="en-US" altLang="ja-JP"/>
          </a:p>
          <a:p>
            <a:r>
              <a:rPr lang="ja-JP" altLang="en-US"/>
              <a:t>シャトルコックのモデルは図のような重力と空気抵抗力が加わっていて，水平面に対してのシャトルコックの姿勢を</a:t>
            </a:r>
            <a:r>
              <a:rPr lang="en-US" altLang="ja-JP"/>
              <a:t>θ</a:t>
            </a:r>
            <a:r>
              <a:rPr lang="ja-JP" altLang="en-US"/>
              <a:t>とし，重心と抵抗力の作用点との距離を</a:t>
            </a:r>
            <a:r>
              <a:rPr lang="en-US" altLang="ja-JP"/>
              <a:t>l</a:t>
            </a:r>
            <a:r>
              <a:rPr lang="ja-JP" altLang="en-US"/>
              <a:t>とするものを考えます．</a:t>
            </a:r>
            <a:endParaRPr lang="en-US" altLang="ja-JP"/>
          </a:p>
          <a:p>
            <a:r>
              <a:rPr lang="ja-JP" altLang="en-US"/>
              <a:t>空気抵抗力はシャトルコックに対して垂直方向と平行方向で分けて考えます．</a:t>
            </a:r>
            <a:endParaRPr lang="en-US" altLang="ja-JP"/>
          </a:p>
          <a:p>
            <a:r>
              <a:rPr lang="ja-JP" altLang="en-US"/>
              <a:t>重力と粘性抵抗は両方向で加えますが，慣性抵抗は平行方向のみに加えます．これはシャトルが垂直方向には揺れながら飛翔することはないため，垂直方向の速度は小さく，慣性項はほぼ無視できるからです．また，形状の違いによる異方性を考慮するため垂直方向と平行方向で異なる粘性抵抗係数としています．</a:t>
            </a:r>
            <a:endParaRPr lang="en-US" altLang="ja-JP"/>
          </a:p>
          <a:p>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8</a:t>
            </a:fld>
            <a:endParaRPr lang="en-US"/>
          </a:p>
        </p:txBody>
      </p:sp>
    </p:spTree>
    <p:extLst>
      <p:ext uri="{BB962C8B-B14F-4D97-AF65-F5344CB8AC3E}">
        <p14:creationId xmlns:p14="http://schemas.microsoft.com/office/powerpoint/2010/main" val="1542049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t>シミュレーション方法ですが，シミュレーションでは速度ベルレ法を用いて並進と回転の運動方程式を解きます．式はこのようになっています．</a:t>
            </a:r>
            <a:endParaRPr lang="en-US" altLang="ja-JP"/>
          </a:p>
          <a:p>
            <a:r>
              <a:rPr lang="ja-JP" altLang="en-US"/>
              <a:t>初期条件は実際のシャトルコック軌道から与えます．ただ，初速度は不明なので調整します．</a:t>
            </a:r>
            <a:endParaRPr lang="en-US" altLang="ja-JP"/>
          </a:p>
          <a:p>
            <a:r>
              <a:rPr lang="ja-JP" altLang="en-US"/>
              <a:t>動画より取得した軌道</a:t>
            </a:r>
            <a:r>
              <a:rPr lang="en-US" altLang="ja-JP"/>
              <a:t>22</a:t>
            </a:r>
            <a:r>
              <a:rPr lang="ja-JP" altLang="en-US"/>
              <a:t>個を用いて，それぞれについてパラメータ調整を行い，シミュレーション軌道を合わせます．</a:t>
            </a:r>
            <a:endParaRPr lang="en-US" altLang="ja-JP"/>
          </a:p>
          <a:p>
            <a:endParaRPr lang="en-US" altLang="ja-JP"/>
          </a:p>
          <a:p>
            <a:endParaRPr lang="en-US"/>
          </a:p>
        </p:txBody>
      </p:sp>
      <p:sp>
        <p:nvSpPr>
          <p:cNvPr id="4" name="Slide Number Placeholder 3"/>
          <p:cNvSpPr>
            <a:spLocks noGrp="1"/>
          </p:cNvSpPr>
          <p:nvPr>
            <p:ph type="sldNum" sz="quarter" idx="10"/>
          </p:nvPr>
        </p:nvSpPr>
        <p:spPr/>
        <p:txBody>
          <a:bodyPr/>
          <a:lstStyle/>
          <a:p>
            <a:fld id="{61549E49-E5BF-D04D-AC87-92E43090F338}" type="slidenum">
              <a:rPr lang="en-US" smtClean="0"/>
              <a:t>9</a:t>
            </a:fld>
            <a:endParaRPr lang="en-US"/>
          </a:p>
        </p:txBody>
      </p:sp>
    </p:spTree>
    <p:extLst>
      <p:ext uri="{BB962C8B-B14F-4D97-AF65-F5344CB8AC3E}">
        <p14:creationId xmlns:p14="http://schemas.microsoft.com/office/powerpoint/2010/main" val="2072216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BF13121-D543-BF41-865B-690BCF45D296}"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2EE2F4-A8E8-944C-BD30-A9BE44BE7A01}"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3121-D543-BF41-865B-690BCF45D296}"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3121-D543-BF41-865B-690BCF45D296}"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F13121-D543-BF41-865B-690BCF45D296}"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BF13121-D543-BF41-865B-690BCF45D296}" type="datetimeFigureOut">
              <a:rPr lang="en-US" smtClean="0"/>
              <a:t>2/27/18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42EE2F4-A8E8-944C-BD30-A9BE44BE7A01}"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BF13121-D543-BF41-865B-690BCF45D296}" type="datetimeFigureOut">
              <a:rPr lang="en-US" smtClean="0"/>
              <a:t>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F13121-D543-BF41-865B-690BCF45D296}" type="datetimeFigureOut">
              <a:rPr lang="en-US" smtClean="0"/>
              <a:t>2/27/18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BF13121-D543-BF41-865B-690BCF45D296}" type="datetimeFigureOut">
              <a:rPr lang="en-US" smtClean="0"/>
              <a:t>2/27/18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BF13121-D543-BF41-865B-690BCF45D296}" type="datetimeFigureOut">
              <a:rPr lang="en-US" smtClean="0"/>
              <a:t>2/27/18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BF13121-D543-BF41-865B-690BCF45D296}" type="datetimeFigureOut">
              <a:rPr lang="en-US" smtClean="0"/>
              <a:t>2/27/18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42EE2F4-A8E8-944C-BD30-A9BE44BE7A01}"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accent2"/>
          </a:solid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F13121-D543-BF41-865B-690BCF45D296}" type="datetimeFigureOut">
              <a:rPr lang="en-US" smtClean="0"/>
              <a:t>2/27/18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42EE2F4-A8E8-944C-BD30-A9BE44BE7A01}"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BF13121-D543-BF41-865B-690BCF45D296}" type="datetimeFigureOut">
              <a:rPr lang="en-US" smtClean="0"/>
              <a:t>2/27/18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42EE2F4-A8E8-944C-BD30-A9BE44BE7A01}"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432219"/>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png"/><Relationship Id="rId7" Type="http://schemas.openxmlformats.org/officeDocument/2006/relationships/image" Target="../media/image38.png"/><Relationship Id="rId12"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16.png"/><Relationship Id="rId10" Type="http://schemas.openxmlformats.org/officeDocument/2006/relationships/image" Target="../media/image41.png"/><Relationship Id="rId4" Type="http://schemas.openxmlformats.org/officeDocument/2006/relationships/image" Target="../media/image21.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image" Target="../media/image400.png"/><Relationship Id="rId7" Type="http://schemas.openxmlformats.org/officeDocument/2006/relationships/image" Target="../media/image4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10.png"/><Relationship Id="rId9" Type="http://schemas.openxmlformats.org/officeDocument/2006/relationships/image" Target="../media/image32.gif"/></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2608" y="738050"/>
            <a:ext cx="10933044" cy="2387600"/>
          </a:xfrm>
        </p:spPr>
        <p:txBody>
          <a:bodyPr>
            <a:normAutofit/>
          </a:bodyPr>
          <a:lstStyle/>
          <a:p>
            <a:pPr algn="ctr"/>
            <a:r>
              <a:rPr lang="ja-JP" altLang="en-US" sz="5400"/>
              <a:t>球技における最適動作推定のためのシャトルモデル構築</a:t>
            </a:r>
            <a:endParaRPr lang="en-US" sz="5400" dirty="0"/>
          </a:p>
        </p:txBody>
      </p:sp>
      <p:sp>
        <p:nvSpPr>
          <p:cNvPr id="3" name="Subtitle 2"/>
          <p:cNvSpPr>
            <a:spLocks noGrp="1"/>
          </p:cNvSpPr>
          <p:nvPr>
            <p:ph type="subTitle" idx="1"/>
          </p:nvPr>
        </p:nvSpPr>
        <p:spPr>
          <a:xfrm>
            <a:off x="7174826" y="4492486"/>
            <a:ext cx="4420826" cy="980661"/>
          </a:xfrm>
        </p:spPr>
        <p:txBody>
          <a:bodyPr>
            <a:normAutofit fontScale="62500" lnSpcReduction="20000"/>
          </a:bodyPr>
          <a:lstStyle/>
          <a:p>
            <a:r>
              <a:rPr lang="en-US" altLang="ja-JP" dirty="0"/>
              <a:t>2/27 </a:t>
            </a:r>
            <a:r>
              <a:rPr lang="ja-JP" altLang="en-US" dirty="0"/>
              <a:t>卒研発表　</a:t>
            </a:r>
            <a:endParaRPr lang="en-US" altLang="ja-JP" dirty="0"/>
          </a:p>
          <a:p>
            <a:r>
              <a:rPr lang="ja-JP" altLang="en-US" dirty="0"/>
              <a:t>平山研究室</a:t>
            </a:r>
            <a:r>
              <a:rPr lang="en-US" altLang="ja-JP" dirty="0"/>
              <a:t> </a:t>
            </a:r>
          </a:p>
          <a:p>
            <a:r>
              <a:rPr lang="en-US" dirty="0"/>
              <a:t>5</a:t>
            </a:r>
            <a:r>
              <a:rPr lang="ja-JP" altLang="en-US" dirty="0"/>
              <a:t>年</a:t>
            </a:r>
            <a:r>
              <a:rPr lang="en-US" altLang="ja-JP" dirty="0"/>
              <a:t> </a:t>
            </a:r>
            <a:r>
              <a:rPr lang="ja-JP" altLang="en-US" dirty="0"/>
              <a:t>制御情報工学科</a:t>
            </a:r>
            <a:r>
              <a:rPr lang="en-US" altLang="ja-JP" dirty="0"/>
              <a:t> 39</a:t>
            </a:r>
            <a:r>
              <a:rPr lang="ja-JP" altLang="en-US" dirty="0"/>
              <a:t>番</a:t>
            </a:r>
            <a:r>
              <a:rPr lang="en-US" altLang="ja-JP" dirty="0"/>
              <a:t> </a:t>
            </a:r>
            <a:r>
              <a:rPr lang="ja-JP" altLang="en-US" dirty="0"/>
              <a:t>森下</a:t>
            </a:r>
            <a:r>
              <a:rPr lang="en-US" altLang="ja-JP" dirty="0"/>
              <a:t> </a:t>
            </a:r>
            <a:r>
              <a:rPr lang="ja-JP" altLang="en-US" dirty="0"/>
              <a:t>誠</a:t>
            </a:r>
            <a:endParaRPr lang="en-US" dirty="0"/>
          </a:p>
        </p:txBody>
      </p:sp>
      <p:sp>
        <p:nvSpPr>
          <p:cNvPr id="4" name="TextBox 3"/>
          <p:cNvSpPr txBox="1"/>
          <p:nvPr/>
        </p:nvSpPr>
        <p:spPr>
          <a:xfrm>
            <a:off x="2303280" y="3609013"/>
            <a:ext cx="7651700" cy="400110"/>
          </a:xfrm>
          <a:prstGeom prst="rect">
            <a:avLst/>
          </a:prstGeom>
          <a:noFill/>
        </p:spPr>
        <p:txBody>
          <a:bodyPr wrap="square" rtlCol="0">
            <a:spAutoFit/>
          </a:bodyPr>
          <a:lstStyle/>
          <a:p>
            <a:r>
              <a:rPr lang="en-US" sz="2000"/>
              <a:t>Shuttlecock Modeling for Estimation of Optimum Motion in Ball Games</a:t>
            </a:r>
          </a:p>
        </p:txBody>
      </p:sp>
    </p:spTree>
    <p:extLst>
      <p:ext uri="{BB962C8B-B14F-4D97-AF65-F5344CB8AC3E}">
        <p14:creationId xmlns:p14="http://schemas.microsoft.com/office/powerpoint/2010/main" val="1429572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パラメータ調整結果</a:t>
            </a:r>
            <a:endParaRPr lang="en-US" dirty="0"/>
          </a:p>
        </p:txBody>
      </p:sp>
      <p:pic>
        <p:nvPicPr>
          <p:cNvPr id="18" name="Picture 17">
            <a:extLst>
              <a:ext uri="{FF2B5EF4-FFF2-40B4-BE49-F238E27FC236}">
                <a16:creationId xmlns:a16="http://schemas.microsoft.com/office/drawing/2014/main" id="{676E5673-E53F-944C-B1C0-BE5BB703111B}"/>
              </a:ext>
            </a:extLst>
          </p:cNvPr>
          <p:cNvPicPr>
            <a:picLocks noChangeAspect="1"/>
          </p:cNvPicPr>
          <p:nvPr/>
        </p:nvPicPr>
        <p:blipFill>
          <a:blip r:embed="rId3"/>
          <a:stretch>
            <a:fillRect/>
          </a:stretch>
        </p:blipFill>
        <p:spPr>
          <a:xfrm>
            <a:off x="1097280" y="1737360"/>
            <a:ext cx="8141313" cy="4579489"/>
          </a:xfrm>
          <a:prstGeom prst="rect">
            <a:avLst/>
          </a:prstGeom>
          <a:ln>
            <a:solidFill>
              <a:schemeClr val="tx1"/>
            </a:solidFill>
          </a:ln>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B16F56B1-2930-B44D-BFB2-9D4E796645B2}"/>
                  </a:ext>
                </a:extLst>
              </p:cNvPr>
              <p:cNvSpPr txBox="1"/>
              <p:nvPr/>
            </p:nvSpPr>
            <p:spPr>
              <a:xfrm>
                <a:off x="9451343" y="1737360"/>
                <a:ext cx="1704337" cy="251209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𝑚𝑎𝑔𝑥</m:t>
                          </m:r>
                        </m:sub>
                      </m:sSub>
                      <m:r>
                        <a:rPr lang="en-US" sz="2000" i="1">
                          <a:latin typeface="Cambria Math" panose="02040503050406030204" pitchFamily="18" charset="0"/>
                        </a:rPr>
                        <m:t>=1.10</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𝑚𝑎𝑔𝑦</m:t>
                          </m:r>
                        </m:sub>
                      </m:sSub>
                      <m:r>
                        <a:rPr lang="en-US" sz="2000" i="1">
                          <a:latin typeface="Cambria Math" panose="02040503050406030204" pitchFamily="18" charset="0"/>
                        </a:rPr>
                        <m:t>=1.10</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𝑣𝑖𝑠</m:t>
                          </m:r>
                          <m:r>
                            <a:rPr lang="en-US" sz="2000" i="1">
                              <a:latin typeface="Cambria Math" panose="02040503050406030204" pitchFamily="18" charset="0"/>
                            </a:rPr>
                            <m:t>⊥</m:t>
                          </m:r>
                        </m:sub>
                      </m:sSub>
                      <m:r>
                        <a:rPr lang="en-US" sz="2000" i="1">
                          <a:latin typeface="Cambria Math" panose="02040503050406030204" pitchFamily="18" charset="0"/>
                        </a:rPr>
                        <m:t>=0.022</m:t>
                      </m:r>
                    </m:oMath>
                  </m:oMathPara>
                </a14:m>
                <a:endParaRPr lang="en-US" sz="2000" i="1">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𝛾</m:t>
                          </m:r>
                        </m:e>
                        <m:sub>
                          <m:r>
                            <a:rPr lang="en-US" sz="2000" i="1">
                              <a:latin typeface="Cambria Math" panose="02040503050406030204" pitchFamily="18" charset="0"/>
                            </a:rPr>
                            <m:t>𝑖𝑛𝑒</m:t>
                          </m:r>
                        </m:sub>
                      </m:sSub>
                      <m:r>
                        <a:rPr lang="en-US" sz="2000" i="1">
                          <a:latin typeface="Cambria Math" panose="02040503050406030204" pitchFamily="18" charset="0"/>
                        </a:rPr>
                        <m:t>=0.0016 </m:t>
                      </m:r>
                    </m:oMath>
                  </m:oMathPara>
                </a14:m>
                <a:endParaRPr lang="en-US" sz="2000" i="1"/>
              </a:p>
              <a:p>
                <a:pPr/>
                <a14:m>
                  <m:oMathPara xmlns:m="http://schemas.openxmlformats.org/officeDocument/2006/math">
                    <m:oMathParaPr>
                      <m:jc m:val="left"/>
                    </m:oMathParaPr>
                    <m:oMath xmlns:m="http://schemas.openxmlformats.org/officeDocument/2006/math">
                      <m:r>
                        <a:rPr lang="en-US" sz="2000" b="0" i="1">
                          <a:solidFill>
                            <a:srgbClr val="FF0000"/>
                          </a:solidFill>
                          <a:latin typeface="Cambria Math" panose="02040503050406030204" pitchFamily="18" charset="0"/>
                        </a:rPr>
                        <m:t>𝑟𝑎𝑡𝑖𝑜</m:t>
                      </m:r>
                      <m:r>
                        <a:rPr lang="en-US" sz="2000" b="0" i="1">
                          <a:solidFill>
                            <a:srgbClr val="FF0000"/>
                          </a:solidFill>
                          <a:latin typeface="Cambria Math" panose="02040503050406030204" pitchFamily="18" charset="0"/>
                        </a:rPr>
                        <m:t>=0.10</m:t>
                      </m:r>
                    </m:oMath>
                  </m:oMathPara>
                </a14:m>
                <a:endParaRPr lang="en-US" sz="2000" b="0" i="1">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solidFill>
                            <a:srgbClr val="FF0000"/>
                          </a:solidFill>
                          <a:latin typeface="Cambria Math" panose="02040503050406030204" pitchFamily="18" charset="0"/>
                        </a:rPr>
                        <m:t>𝑙</m:t>
                      </m:r>
                      <m:r>
                        <a:rPr lang="en-US" sz="2000" i="1">
                          <a:solidFill>
                            <a:srgbClr val="FF0000"/>
                          </a:solidFill>
                          <a:latin typeface="Cambria Math" panose="02040503050406030204" pitchFamily="18" charset="0"/>
                        </a:rPr>
                        <m:t>=0.005</m:t>
                      </m:r>
                    </m:oMath>
                  </m:oMathPara>
                </a14:m>
                <a:endParaRPr lang="en-US" sz="2000" i="1">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solidFill>
                            <a:srgbClr val="FF0000"/>
                          </a:solidFill>
                          <a:latin typeface="Cambria Math" panose="02040503050406030204" pitchFamily="18" charset="0"/>
                        </a:rPr>
                        <m:t>𝑎𝑛𝑔𝑙𝑒</m:t>
                      </m:r>
                      <m:r>
                        <a:rPr lang="en-US" sz="2000" i="1">
                          <a:solidFill>
                            <a:srgbClr val="FF0000"/>
                          </a:solidFill>
                          <a:latin typeface="Cambria Math" panose="02040503050406030204" pitchFamily="18" charset="0"/>
                        </a:rPr>
                        <m:t>=15.0</m:t>
                      </m:r>
                    </m:oMath>
                  </m:oMathPara>
                </a14:m>
                <a:endParaRPr lang="en-US" sz="2000" i="1">
                  <a:solidFill>
                    <a:srgbClr val="FF0000"/>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solidFill>
                            <a:srgbClr val="FF0000"/>
                          </a:solidFill>
                          <a:latin typeface="Cambria Math" panose="02040503050406030204" pitchFamily="18" charset="0"/>
                        </a:rPr>
                        <m:t>𝐼</m:t>
                      </m:r>
                      <m:r>
                        <a:rPr lang="en-US" sz="2000" i="1">
                          <a:solidFill>
                            <a:srgbClr val="FF0000"/>
                          </a:solidFill>
                          <a:latin typeface="Cambria Math" panose="02040503050406030204" pitchFamily="18" charset="0"/>
                        </a:rPr>
                        <m:t>=0.00005</m:t>
                      </m:r>
                    </m:oMath>
                  </m:oMathPara>
                </a14:m>
                <a:endParaRPr lang="en-US" sz="2000">
                  <a:solidFill>
                    <a:srgbClr val="FF0000"/>
                  </a:solidFill>
                </a:endParaRPr>
              </a:p>
            </p:txBody>
          </p:sp>
        </mc:Choice>
        <mc:Fallback xmlns="">
          <p:sp>
            <p:nvSpPr>
              <p:cNvPr id="19" name="TextBox 18">
                <a:extLst>
                  <a:ext uri="{FF2B5EF4-FFF2-40B4-BE49-F238E27FC236}">
                    <a16:creationId xmlns:a16="http://schemas.microsoft.com/office/drawing/2014/main" id="{B16F56B1-2930-B44D-BFB2-9D4E796645B2}"/>
                  </a:ext>
                </a:extLst>
              </p:cNvPr>
              <p:cNvSpPr txBox="1">
                <a:spLocks noRot="1" noChangeAspect="1" noMove="1" noResize="1" noEditPoints="1" noAdjustHandles="1" noChangeArrowheads="1" noChangeShapeType="1" noTextEdit="1"/>
              </p:cNvSpPr>
              <p:nvPr/>
            </p:nvSpPr>
            <p:spPr>
              <a:xfrm>
                <a:off x="9451343" y="1737360"/>
                <a:ext cx="1704337" cy="2512098"/>
              </a:xfrm>
              <a:prstGeom prst="rect">
                <a:avLst/>
              </a:prstGeom>
              <a:blipFill>
                <a:blip r:embed="rId4"/>
                <a:stretch>
                  <a:fillRect l="-74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69F6A011-8A33-764B-9684-5036A6000B0C}"/>
                  </a:ext>
                </a:extLst>
              </p:cNvPr>
              <p:cNvSpPr/>
              <p:nvPr/>
            </p:nvSpPr>
            <p:spPr>
              <a:xfrm>
                <a:off x="9342645" y="5136196"/>
                <a:ext cx="2350002"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a:latin typeface="Cambria Math" panose="02040503050406030204" pitchFamily="18" charset="0"/>
                            </a:rPr>
                            <m:t>∥</m:t>
                          </m:r>
                        </m:sub>
                      </m:sSub>
                      <m:r>
                        <a:rPr lang="en-US" b="0"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i="1">
                              <a:latin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𝑟𝑎𝑡𝑖𝑜</m:t>
                      </m:r>
                      <m:r>
                        <a:rPr lang="en-US" b="0" i="1">
                          <a:latin typeface="Cambria Math" panose="02040503050406030204" pitchFamily="18" charset="0"/>
                          <a:ea typeface="Cambria Math" panose="02040503050406030204" pitchFamily="18" charset="0"/>
                        </a:rPr>
                        <m:t>)</m:t>
                      </m:r>
                    </m:oMath>
                  </m:oMathPara>
                </a14:m>
                <a:endParaRPr lang="en-US"/>
              </a:p>
            </p:txBody>
          </p:sp>
        </mc:Choice>
        <mc:Fallback xmlns="">
          <p:sp>
            <p:nvSpPr>
              <p:cNvPr id="3" name="Rectangle 2">
                <a:extLst>
                  <a:ext uri="{FF2B5EF4-FFF2-40B4-BE49-F238E27FC236}">
                    <a16:creationId xmlns:a16="http://schemas.microsoft.com/office/drawing/2014/main" id="{69F6A011-8A33-764B-9684-5036A6000B0C}"/>
                  </a:ext>
                </a:extLst>
              </p:cNvPr>
              <p:cNvSpPr>
                <a:spLocks noRot="1" noChangeAspect="1" noMove="1" noResize="1" noEditPoints="1" noAdjustHandles="1" noChangeArrowheads="1" noChangeShapeType="1" noTextEdit="1"/>
              </p:cNvSpPr>
              <p:nvPr/>
            </p:nvSpPr>
            <p:spPr>
              <a:xfrm>
                <a:off x="9342645" y="5136196"/>
                <a:ext cx="2350002" cy="375231"/>
              </a:xfrm>
              <a:prstGeom prst="rect">
                <a:avLst/>
              </a:prstGeom>
              <a:blipFill>
                <a:blip r:embed="rId5"/>
                <a:stretch>
                  <a:fillRect b="-967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76344E6-FEDE-6A4D-84B6-BD806D3EB9FA}"/>
              </a:ext>
            </a:extLst>
          </p:cNvPr>
          <p:cNvSpPr txBox="1"/>
          <p:nvPr/>
        </p:nvSpPr>
        <p:spPr>
          <a:xfrm>
            <a:off x="1097280" y="1718780"/>
            <a:ext cx="2369559" cy="2308324"/>
          </a:xfrm>
          <a:prstGeom prst="rect">
            <a:avLst/>
          </a:prstGeom>
          <a:noFill/>
        </p:spPr>
        <p:txBody>
          <a:bodyPr wrap="none" rtlCol="0">
            <a:spAutoFit/>
          </a:bodyPr>
          <a:lstStyle/>
          <a:p>
            <a:r>
              <a:rPr lang="en-US"/>
              <a:t>distance error, average</a:t>
            </a:r>
          </a:p>
          <a:p>
            <a:r>
              <a:rPr lang="en-US"/>
              <a:t>1.01978, 0.0188848</a:t>
            </a:r>
          </a:p>
          <a:p>
            <a:br>
              <a:rPr lang="en-US"/>
            </a:br>
            <a:endParaRPr lang="en-US"/>
          </a:p>
          <a:p>
            <a:r>
              <a:rPr lang="en-US"/>
              <a:t>X_INIT=557</a:t>
            </a:r>
          </a:p>
          <a:p>
            <a:r>
              <a:rPr lang="en-US"/>
              <a:t>Y_INIT=437</a:t>
            </a:r>
          </a:p>
          <a:p>
            <a:r>
              <a:rPr lang="en-US"/>
              <a:t>VX_INIT=11.5015</a:t>
            </a:r>
          </a:p>
          <a:p>
            <a:r>
              <a:rPr lang="en-US"/>
              <a:t>VY_INIT=4.28653</a:t>
            </a:r>
          </a:p>
        </p:txBody>
      </p:sp>
    </p:spTree>
    <p:extLst>
      <p:ext uri="{BB962C8B-B14F-4D97-AF65-F5344CB8AC3E}">
        <p14:creationId xmlns:p14="http://schemas.microsoft.com/office/powerpoint/2010/main" val="3312057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A18BCD-0116-2044-969D-E5D9199AACEC}"/>
                  </a:ext>
                </a:extLst>
              </p:cNvPr>
              <p:cNvSpPr>
                <a:spLocks noGrp="1"/>
              </p:cNvSpPr>
              <p:nvPr>
                <p:ph type="title"/>
              </p:nvPr>
            </p:nvSpPr>
            <p:spPr/>
            <p:txBody>
              <a:bodyPr/>
              <a:lstStyle/>
              <a:p>
                <a:r>
                  <a:rPr lang="ja-JP" altLang="en-US"/>
                  <a:t>角度</a:t>
                </a:r>
                <a14:m>
                  <m:oMath xmlns:m="http://schemas.openxmlformats.org/officeDocument/2006/math">
                    <m:r>
                      <a:rPr lang="en-US" altLang="ja-JP" b="0" i="1">
                        <a:latin typeface="Cambria Math" panose="02040503050406030204" pitchFamily="18" charset="0"/>
                      </a:rPr>
                      <m:t>𝑎𝑛𝑔𝑙𝑒</m:t>
                    </m:r>
                  </m:oMath>
                </a14:m>
                <a:endParaRPr lang="en-US"/>
              </a:p>
            </p:txBody>
          </p:sp>
        </mc:Choice>
        <mc:Fallback xmlns="">
          <p:sp>
            <p:nvSpPr>
              <p:cNvPr id="2" name="Title 1">
                <a:extLst>
                  <a:ext uri="{FF2B5EF4-FFF2-40B4-BE49-F238E27FC236}">
                    <a16:creationId xmlns:a16="http://schemas.microsoft.com/office/drawing/2014/main" id="{ADA18BCD-0116-2044-969D-E5D9199AACEC}"/>
                  </a:ext>
                </a:extLst>
              </p:cNvPr>
              <p:cNvSpPr>
                <a:spLocks noGrp="1" noRot="1" noChangeAspect="1" noMove="1" noResize="1" noEditPoints="1" noAdjustHandles="1" noChangeArrowheads="1" noChangeShapeType="1" noTextEdit="1"/>
              </p:cNvSpPr>
              <p:nvPr>
                <p:ph type="title"/>
              </p:nvPr>
            </p:nvSpPr>
            <p:spPr>
              <a:blipFill>
                <a:blip r:embed="rId3"/>
                <a:stretch>
                  <a:fillRect l="-2648" b="-1826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D7727380-BE26-3C4D-B991-3E5C4645247B}"/>
              </a:ext>
            </a:extLst>
          </p:cNvPr>
          <p:cNvPicPr>
            <a:picLocks noChangeAspect="1"/>
          </p:cNvPicPr>
          <p:nvPr/>
        </p:nvPicPr>
        <p:blipFill>
          <a:blip r:embed="rId4"/>
          <a:stretch>
            <a:fillRect/>
          </a:stretch>
        </p:blipFill>
        <p:spPr>
          <a:xfrm>
            <a:off x="718908" y="2427278"/>
            <a:ext cx="3679672" cy="2069816"/>
          </a:xfrm>
          <a:prstGeom prst="rect">
            <a:avLst/>
          </a:prstGeom>
          <a:ln>
            <a:solidFill>
              <a:schemeClr val="tx1"/>
            </a:solidFill>
          </a:ln>
        </p:spPr>
      </p:pic>
      <p:pic>
        <p:nvPicPr>
          <p:cNvPr id="7" name="Picture 6">
            <a:extLst>
              <a:ext uri="{FF2B5EF4-FFF2-40B4-BE49-F238E27FC236}">
                <a16:creationId xmlns:a16="http://schemas.microsoft.com/office/drawing/2014/main" id="{5ACD894A-8328-594A-82CD-427497C3992C}"/>
              </a:ext>
            </a:extLst>
          </p:cNvPr>
          <p:cNvPicPr>
            <a:picLocks noChangeAspect="1"/>
          </p:cNvPicPr>
          <p:nvPr/>
        </p:nvPicPr>
        <p:blipFill>
          <a:blip r:embed="rId5"/>
          <a:stretch>
            <a:fillRect/>
          </a:stretch>
        </p:blipFill>
        <p:spPr>
          <a:xfrm>
            <a:off x="4398580" y="2427278"/>
            <a:ext cx="3679672" cy="2069815"/>
          </a:xfrm>
          <a:prstGeom prst="rect">
            <a:avLst/>
          </a:prstGeom>
          <a:ln>
            <a:solidFill>
              <a:schemeClr val="tx1"/>
            </a:solidFill>
          </a:ln>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A77EBB-89CC-6C4D-9574-322126DC3EB6}"/>
                  </a:ext>
                </a:extLst>
              </p:cNvPr>
              <p:cNvSpPr/>
              <p:nvPr/>
            </p:nvSpPr>
            <p:spPr>
              <a:xfrm>
                <a:off x="5455862" y="4497093"/>
                <a:ext cx="1565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𝑎𝑛𝑔𝑙𝑒</m:t>
                      </m:r>
                      <m:r>
                        <a:rPr lang="en-US" i="1">
                          <a:latin typeface="Cambria Math" panose="02040503050406030204" pitchFamily="18" charset="0"/>
                        </a:rPr>
                        <m:t>=15.0</m:t>
                      </m:r>
                    </m:oMath>
                  </m:oMathPara>
                </a14:m>
                <a:endParaRPr lang="en-US"/>
              </a:p>
            </p:txBody>
          </p:sp>
        </mc:Choice>
        <mc:Fallback xmlns="">
          <p:sp>
            <p:nvSpPr>
              <p:cNvPr id="11" name="Rectangle 10">
                <a:extLst>
                  <a:ext uri="{FF2B5EF4-FFF2-40B4-BE49-F238E27FC236}">
                    <a16:creationId xmlns:a16="http://schemas.microsoft.com/office/drawing/2014/main" id="{E9A77EBB-89CC-6C4D-9574-322126DC3EB6}"/>
                  </a:ext>
                </a:extLst>
              </p:cNvPr>
              <p:cNvSpPr>
                <a:spLocks noRot="1" noChangeAspect="1" noMove="1" noResize="1" noEditPoints="1" noAdjustHandles="1" noChangeArrowheads="1" noChangeShapeType="1" noTextEdit="1"/>
              </p:cNvSpPr>
              <p:nvPr/>
            </p:nvSpPr>
            <p:spPr>
              <a:xfrm>
                <a:off x="5455862" y="4497093"/>
                <a:ext cx="1565108"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D848A48-9DCF-BB44-8B86-480C1D99913F}"/>
                  </a:ext>
                </a:extLst>
              </p:cNvPr>
              <p:cNvSpPr/>
              <p:nvPr/>
            </p:nvSpPr>
            <p:spPr>
              <a:xfrm>
                <a:off x="1776190" y="4497093"/>
                <a:ext cx="143686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𝑎𝑛𝑔𝑙𝑒</m:t>
                      </m:r>
                      <m:r>
                        <a:rPr lang="en-US" i="1">
                          <a:latin typeface="Cambria Math" panose="02040503050406030204" pitchFamily="18" charset="0"/>
                        </a:rPr>
                        <m:t>=0.0</m:t>
                      </m:r>
                    </m:oMath>
                  </m:oMathPara>
                </a14:m>
                <a:endParaRPr lang="en-US"/>
              </a:p>
            </p:txBody>
          </p:sp>
        </mc:Choice>
        <mc:Fallback xmlns="">
          <p:sp>
            <p:nvSpPr>
              <p:cNvPr id="12" name="Rectangle 11">
                <a:extLst>
                  <a:ext uri="{FF2B5EF4-FFF2-40B4-BE49-F238E27FC236}">
                    <a16:creationId xmlns:a16="http://schemas.microsoft.com/office/drawing/2014/main" id="{ED848A48-9DCF-BB44-8B86-480C1D99913F}"/>
                  </a:ext>
                </a:extLst>
              </p:cNvPr>
              <p:cNvSpPr>
                <a:spLocks noRot="1" noChangeAspect="1" noMove="1" noResize="1" noEditPoints="1" noAdjustHandles="1" noChangeArrowheads="1" noChangeShapeType="1" noTextEdit="1"/>
              </p:cNvSpPr>
              <p:nvPr/>
            </p:nvSpPr>
            <p:spPr>
              <a:xfrm>
                <a:off x="1776190" y="4497093"/>
                <a:ext cx="143686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EB124E8-3335-BA48-923A-B8CB2524F461}"/>
                  </a:ext>
                </a:extLst>
              </p:cNvPr>
              <p:cNvSpPr/>
              <p:nvPr/>
            </p:nvSpPr>
            <p:spPr>
              <a:xfrm>
                <a:off x="9135534" y="4497093"/>
                <a:ext cx="15651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𝑎𝑛𝑔𝑙𝑒</m:t>
                      </m:r>
                      <m:r>
                        <a:rPr lang="en-US" i="1">
                          <a:latin typeface="Cambria Math" panose="02040503050406030204" pitchFamily="18" charset="0"/>
                        </a:rPr>
                        <m:t>=30.0</m:t>
                      </m:r>
                    </m:oMath>
                  </m:oMathPara>
                </a14:m>
                <a:endParaRPr lang="en-US"/>
              </a:p>
            </p:txBody>
          </p:sp>
        </mc:Choice>
        <mc:Fallback xmlns="">
          <p:sp>
            <p:nvSpPr>
              <p:cNvPr id="13" name="Rectangle 12">
                <a:extLst>
                  <a:ext uri="{FF2B5EF4-FFF2-40B4-BE49-F238E27FC236}">
                    <a16:creationId xmlns:a16="http://schemas.microsoft.com/office/drawing/2014/main" id="{8EB124E8-3335-BA48-923A-B8CB2524F461}"/>
                  </a:ext>
                </a:extLst>
              </p:cNvPr>
              <p:cNvSpPr>
                <a:spLocks noRot="1" noChangeAspect="1" noMove="1" noResize="1" noEditPoints="1" noAdjustHandles="1" noChangeArrowheads="1" noChangeShapeType="1" noTextEdit="1"/>
              </p:cNvSpPr>
              <p:nvPr/>
            </p:nvSpPr>
            <p:spPr>
              <a:xfrm>
                <a:off x="9135534" y="4497093"/>
                <a:ext cx="1565108"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6BBF845-0ABA-474C-86A4-11EFF4E40716}"/>
                  </a:ext>
                </a:extLst>
              </p:cNvPr>
              <p:cNvSpPr/>
              <p:nvPr/>
            </p:nvSpPr>
            <p:spPr>
              <a:xfrm>
                <a:off x="1060257" y="4866425"/>
                <a:ext cx="2996974"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𝑚𝑎𝑔𝑥</m:t>
                          </m:r>
                        </m:sub>
                      </m:sSub>
                      <m:r>
                        <a:rPr lang="en-US" i="1">
                          <a:latin typeface="Cambria Math" panose="02040503050406030204" pitchFamily="18" charset="0"/>
                        </a:rPr>
                        <m:t>=1.</m:t>
                      </m:r>
                      <m:r>
                        <a:rPr lang="en-US" b="0" i="1">
                          <a:latin typeface="Cambria Math" panose="02040503050406030204" pitchFamily="18" charset="0"/>
                        </a:rPr>
                        <m:t>05</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𝑚𝑎𝑔𝑦</m:t>
                          </m:r>
                        </m:sub>
                      </m:sSub>
                      <m:r>
                        <a:rPr lang="en-US" i="1">
                          <a:latin typeface="Cambria Math" panose="02040503050406030204" pitchFamily="18" charset="0"/>
                        </a:rPr>
                        <m:t>=1.0</m:t>
                      </m:r>
                      <m:r>
                        <a:rPr lang="en-US" b="0" i="1">
                          <a:latin typeface="Cambria Math" panose="02040503050406030204" pitchFamily="18" charset="0"/>
                        </a:rPr>
                        <m:t>7</m:t>
                      </m:r>
                    </m:oMath>
                  </m:oMathPara>
                </a14:m>
                <a:endParaRPr lang="en-US"/>
              </a:p>
            </p:txBody>
          </p:sp>
        </mc:Choice>
        <mc:Fallback xmlns="">
          <p:sp>
            <p:nvSpPr>
              <p:cNvPr id="14" name="Rectangle 13">
                <a:extLst>
                  <a:ext uri="{FF2B5EF4-FFF2-40B4-BE49-F238E27FC236}">
                    <a16:creationId xmlns:a16="http://schemas.microsoft.com/office/drawing/2014/main" id="{36BBF845-0ABA-474C-86A4-11EFF4E40716}"/>
                  </a:ext>
                </a:extLst>
              </p:cNvPr>
              <p:cNvSpPr>
                <a:spLocks noRot="1" noChangeAspect="1" noMove="1" noResize="1" noEditPoints="1" noAdjustHandles="1" noChangeArrowheads="1" noChangeShapeType="1" noTextEdit="1"/>
              </p:cNvSpPr>
              <p:nvPr/>
            </p:nvSpPr>
            <p:spPr>
              <a:xfrm>
                <a:off x="1060257" y="4866425"/>
                <a:ext cx="2996974" cy="391902"/>
              </a:xfrm>
              <a:prstGeom prst="rect">
                <a:avLst/>
              </a:prstGeom>
              <a:blipFill>
                <a:blip r:embed="rId9"/>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8474800-CEFE-7544-B972-1D4E02542BF6}"/>
                  </a:ext>
                </a:extLst>
              </p:cNvPr>
              <p:cNvSpPr/>
              <p:nvPr/>
            </p:nvSpPr>
            <p:spPr>
              <a:xfrm>
                <a:off x="4739929" y="4866425"/>
                <a:ext cx="2996974"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𝑚𝑎𝑔𝑥</m:t>
                          </m:r>
                        </m:sub>
                      </m:sSub>
                      <m:r>
                        <a:rPr lang="en-US" i="1">
                          <a:latin typeface="Cambria Math" panose="02040503050406030204" pitchFamily="18" charset="0"/>
                        </a:rPr>
                        <m:t>=1.10,</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𝑚𝑎𝑔𝑦</m:t>
                          </m:r>
                        </m:sub>
                      </m:sSub>
                      <m:r>
                        <a:rPr lang="en-US" i="1">
                          <a:latin typeface="Cambria Math" panose="02040503050406030204" pitchFamily="18" charset="0"/>
                        </a:rPr>
                        <m:t>=1.10</m:t>
                      </m:r>
                    </m:oMath>
                  </m:oMathPara>
                </a14:m>
                <a:endParaRPr lang="en-US"/>
              </a:p>
            </p:txBody>
          </p:sp>
        </mc:Choice>
        <mc:Fallback xmlns="">
          <p:sp>
            <p:nvSpPr>
              <p:cNvPr id="15" name="Rectangle 14">
                <a:extLst>
                  <a:ext uri="{FF2B5EF4-FFF2-40B4-BE49-F238E27FC236}">
                    <a16:creationId xmlns:a16="http://schemas.microsoft.com/office/drawing/2014/main" id="{C8474800-CEFE-7544-B972-1D4E02542BF6}"/>
                  </a:ext>
                </a:extLst>
              </p:cNvPr>
              <p:cNvSpPr>
                <a:spLocks noRot="1" noChangeAspect="1" noMove="1" noResize="1" noEditPoints="1" noAdjustHandles="1" noChangeArrowheads="1" noChangeShapeType="1" noTextEdit="1"/>
              </p:cNvSpPr>
              <p:nvPr/>
            </p:nvSpPr>
            <p:spPr>
              <a:xfrm>
                <a:off x="4739929" y="4866425"/>
                <a:ext cx="2996974" cy="391902"/>
              </a:xfrm>
              <a:prstGeom prst="rect">
                <a:avLst/>
              </a:prstGeom>
              <a:blipFill>
                <a:blip r:embed="rId10"/>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1451A08A-B848-C746-B303-BD91F436E1A6}"/>
                  </a:ext>
                </a:extLst>
              </p:cNvPr>
              <p:cNvSpPr/>
              <p:nvPr/>
            </p:nvSpPr>
            <p:spPr>
              <a:xfrm>
                <a:off x="8419601" y="4866425"/>
                <a:ext cx="2996974" cy="391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𝑚𝑎𝑔𝑥</m:t>
                          </m:r>
                        </m:sub>
                      </m:sSub>
                      <m:r>
                        <a:rPr lang="en-US" i="1">
                          <a:latin typeface="Cambria Math" panose="02040503050406030204" pitchFamily="18" charset="0"/>
                        </a:rPr>
                        <m:t>=1.</m:t>
                      </m:r>
                      <m:r>
                        <a:rPr lang="en-US" b="0" i="1">
                          <a:latin typeface="Cambria Math" panose="02040503050406030204" pitchFamily="18" charset="0"/>
                        </a:rPr>
                        <m:t>32</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𝑚𝑎𝑔𝑦</m:t>
                          </m:r>
                        </m:sub>
                      </m:sSub>
                      <m:r>
                        <a:rPr lang="en-US" i="1">
                          <a:latin typeface="Cambria Math" panose="02040503050406030204" pitchFamily="18" charset="0"/>
                        </a:rPr>
                        <m:t>=1.</m:t>
                      </m:r>
                      <m:r>
                        <a:rPr lang="en-US" b="0" i="1">
                          <a:latin typeface="Cambria Math" panose="02040503050406030204" pitchFamily="18" charset="0"/>
                        </a:rPr>
                        <m:t>32</m:t>
                      </m:r>
                    </m:oMath>
                  </m:oMathPara>
                </a14:m>
                <a:endParaRPr lang="en-US"/>
              </a:p>
            </p:txBody>
          </p:sp>
        </mc:Choice>
        <mc:Fallback xmlns="">
          <p:sp>
            <p:nvSpPr>
              <p:cNvPr id="16" name="Rectangle 15">
                <a:extLst>
                  <a:ext uri="{FF2B5EF4-FFF2-40B4-BE49-F238E27FC236}">
                    <a16:creationId xmlns:a16="http://schemas.microsoft.com/office/drawing/2014/main" id="{1451A08A-B848-C746-B303-BD91F436E1A6}"/>
                  </a:ext>
                </a:extLst>
              </p:cNvPr>
              <p:cNvSpPr>
                <a:spLocks noRot="1" noChangeAspect="1" noMove="1" noResize="1" noEditPoints="1" noAdjustHandles="1" noChangeArrowheads="1" noChangeShapeType="1" noTextEdit="1"/>
              </p:cNvSpPr>
              <p:nvPr/>
            </p:nvSpPr>
            <p:spPr>
              <a:xfrm>
                <a:off x="8419601" y="4866425"/>
                <a:ext cx="2996974" cy="391902"/>
              </a:xfrm>
              <a:prstGeom prst="rect">
                <a:avLst/>
              </a:prstGeom>
              <a:blipFill>
                <a:blip r:embed="rId11"/>
                <a:stretch>
                  <a:fillRect b="-3125"/>
                </a:stretch>
              </a:blipFill>
            </p:spPr>
            <p:txBody>
              <a:bodyPr/>
              <a:lstStyle/>
              <a:p>
                <a:r>
                  <a:rPr lang="en-US">
                    <a:noFill/>
                  </a:rPr>
                  <a:t> </a:t>
                </a:r>
              </a:p>
            </p:txBody>
          </p:sp>
        </mc:Fallback>
      </mc:AlternateContent>
      <p:pic>
        <p:nvPicPr>
          <p:cNvPr id="18" name="Picture 17">
            <a:extLst>
              <a:ext uri="{FF2B5EF4-FFF2-40B4-BE49-F238E27FC236}">
                <a16:creationId xmlns:a16="http://schemas.microsoft.com/office/drawing/2014/main" id="{E0590E82-0C32-014C-B56D-2B201F81EEE7}"/>
              </a:ext>
            </a:extLst>
          </p:cNvPr>
          <p:cNvPicPr>
            <a:picLocks noChangeAspect="1"/>
          </p:cNvPicPr>
          <p:nvPr/>
        </p:nvPicPr>
        <p:blipFill>
          <a:blip r:embed="rId12"/>
          <a:stretch>
            <a:fillRect/>
          </a:stretch>
        </p:blipFill>
        <p:spPr>
          <a:xfrm>
            <a:off x="8078252" y="2427277"/>
            <a:ext cx="3679672" cy="2069816"/>
          </a:xfrm>
          <a:prstGeom prst="rect">
            <a:avLst/>
          </a:prstGeom>
          <a:ln>
            <a:solidFill>
              <a:schemeClr val="tx1"/>
            </a:solidFill>
          </a:ln>
        </p:spPr>
      </p:pic>
    </p:spTree>
    <p:extLst>
      <p:ext uri="{BB962C8B-B14F-4D97-AF65-F5344CB8AC3E}">
        <p14:creationId xmlns:p14="http://schemas.microsoft.com/office/powerpoint/2010/main" val="29556442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504BD61-3BB5-914F-8076-956014AE2C1B}"/>
                  </a:ext>
                </a:extLst>
              </p:cNvPr>
              <p:cNvSpPr>
                <a:spLocks noGrp="1"/>
              </p:cNvSpPr>
              <p:nvPr>
                <p:ph type="title"/>
              </p:nvPr>
            </p:nvSpPr>
            <p:spPr/>
            <p:txBody>
              <a:bodyPr/>
              <a:lstStyle/>
              <a:p>
                <a:r>
                  <a:rPr lang="ja-JP" altLang="en-US"/>
                  <a:t>距離</a:t>
                </a:r>
                <a14:m>
                  <m:oMath xmlns:m="http://schemas.openxmlformats.org/officeDocument/2006/math">
                    <m:r>
                      <a:rPr lang="en-US" altLang="ja-JP" b="0" i="1">
                        <a:latin typeface="Cambria Math" panose="02040503050406030204" pitchFamily="18" charset="0"/>
                      </a:rPr>
                      <m:t>𝑙</m:t>
                    </m:r>
                  </m:oMath>
                </a14:m>
                <a:r>
                  <a:rPr lang="ja-JP" altLang="en-US"/>
                  <a:t>，慣性モーメント</a:t>
                </a:r>
                <a14:m>
                  <m:oMath xmlns:m="http://schemas.openxmlformats.org/officeDocument/2006/math">
                    <m:r>
                      <a:rPr lang="en-US" altLang="ja-JP" b="0" i="1">
                        <a:latin typeface="Cambria Math" panose="02040503050406030204" pitchFamily="18" charset="0"/>
                      </a:rPr>
                      <m:t>𝐼</m:t>
                    </m:r>
                  </m:oMath>
                </a14:m>
                <a:endParaRPr lang="en-US"/>
              </a:p>
            </p:txBody>
          </p:sp>
        </mc:Choice>
        <mc:Fallback xmlns="">
          <p:sp>
            <p:nvSpPr>
              <p:cNvPr id="2" name="Title 1">
                <a:extLst>
                  <a:ext uri="{FF2B5EF4-FFF2-40B4-BE49-F238E27FC236}">
                    <a16:creationId xmlns:a16="http://schemas.microsoft.com/office/drawing/2014/main" id="{1504BD61-3BB5-914F-8076-956014AE2C1B}"/>
                  </a:ext>
                </a:extLst>
              </p:cNvPr>
              <p:cNvSpPr>
                <a:spLocks noGrp="1" noRot="1" noChangeAspect="1" noMove="1" noResize="1" noEditPoints="1" noAdjustHandles="1" noChangeArrowheads="1" noChangeShapeType="1" noTextEdit="1"/>
              </p:cNvSpPr>
              <p:nvPr>
                <p:ph type="title"/>
              </p:nvPr>
            </p:nvSpPr>
            <p:spPr>
              <a:blipFill>
                <a:blip r:embed="rId3"/>
                <a:stretch>
                  <a:fillRect l="-2648" b="-18261"/>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49110AAA-9F9C-2F4B-B6DD-983BC13D12F3}"/>
              </a:ext>
            </a:extLst>
          </p:cNvPr>
          <p:cNvPicPr>
            <a:picLocks noChangeAspect="1"/>
          </p:cNvPicPr>
          <p:nvPr/>
        </p:nvPicPr>
        <p:blipFill>
          <a:blip r:embed="rId4"/>
          <a:stretch>
            <a:fillRect/>
          </a:stretch>
        </p:blipFill>
        <p:spPr>
          <a:xfrm>
            <a:off x="4680488" y="2548935"/>
            <a:ext cx="3583210" cy="2687407"/>
          </a:xfrm>
          <a:prstGeom prst="rect">
            <a:avLst/>
          </a:prstGeom>
        </p:spPr>
      </p:pic>
      <p:pic>
        <p:nvPicPr>
          <p:cNvPr id="11" name="Picture 10">
            <a:extLst>
              <a:ext uri="{FF2B5EF4-FFF2-40B4-BE49-F238E27FC236}">
                <a16:creationId xmlns:a16="http://schemas.microsoft.com/office/drawing/2014/main" id="{B9C09A9D-8937-6A47-8EDA-8D8FA2A90300}"/>
              </a:ext>
            </a:extLst>
          </p:cNvPr>
          <p:cNvPicPr>
            <a:picLocks noChangeAspect="1"/>
          </p:cNvPicPr>
          <p:nvPr/>
        </p:nvPicPr>
        <p:blipFill>
          <a:blip r:embed="rId5"/>
          <a:stretch>
            <a:fillRect/>
          </a:stretch>
        </p:blipFill>
        <p:spPr>
          <a:xfrm>
            <a:off x="1097280" y="2548935"/>
            <a:ext cx="3583208" cy="2687406"/>
          </a:xfrm>
          <a:prstGeom prst="rect">
            <a:avLst/>
          </a:prstGeom>
        </p:spPr>
      </p:pic>
      <p:sp>
        <p:nvSpPr>
          <p:cNvPr id="13" name="TextBox 12">
            <a:extLst>
              <a:ext uri="{FF2B5EF4-FFF2-40B4-BE49-F238E27FC236}">
                <a16:creationId xmlns:a16="http://schemas.microsoft.com/office/drawing/2014/main" id="{AC8E18F8-2AD3-8746-A6D7-AB27B84290B6}"/>
              </a:ext>
            </a:extLst>
          </p:cNvPr>
          <p:cNvSpPr txBox="1"/>
          <p:nvPr/>
        </p:nvSpPr>
        <p:spPr>
          <a:xfrm>
            <a:off x="1511835" y="1958481"/>
            <a:ext cx="5955476"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シャトルコックの姿勢角度と速度ベクトルの角度の遷移</a:t>
            </a:r>
            <a:endParaRPr lang="en-US">
              <a:latin typeface="MS Mincho" panose="02020609040205080304" pitchFamily="49" charset="-128"/>
              <a:ea typeface="MS Mincho" panose="02020609040205080304" pitchFamily="49" charset="-128"/>
            </a:endParaRPr>
          </a:p>
        </p:txBody>
      </p:sp>
      <p:sp>
        <p:nvSpPr>
          <p:cNvPr id="14" name="TextBox 13">
            <a:extLst>
              <a:ext uri="{FF2B5EF4-FFF2-40B4-BE49-F238E27FC236}">
                <a16:creationId xmlns:a16="http://schemas.microsoft.com/office/drawing/2014/main" id="{5722C6BA-CD34-1B46-BEED-BA9DCB50C4FF}"/>
              </a:ext>
            </a:extLst>
          </p:cNvPr>
          <p:cNvSpPr txBox="1"/>
          <p:nvPr/>
        </p:nvSpPr>
        <p:spPr>
          <a:xfrm>
            <a:off x="2565718" y="5457463"/>
            <a:ext cx="646331"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通常</a:t>
            </a:r>
            <a:endParaRPr lang="en-US">
              <a:latin typeface="MS Mincho" panose="02020609040205080304" pitchFamily="49" charset="-128"/>
              <a:ea typeface="MS Mincho" panose="02020609040205080304" pitchFamily="49" charset="-128"/>
            </a:endParaRPr>
          </a:p>
        </p:txBody>
      </p:sp>
      <p:sp>
        <p:nvSpPr>
          <p:cNvPr id="15" name="TextBox 14">
            <a:extLst>
              <a:ext uri="{FF2B5EF4-FFF2-40B4-BE49-F238E27FC236}">
                <a16:creationId xmlns:a16="http://schemas.microsoft.com/office/drawing/2014/main" id="{E66DDF39-23CB-C54F-8522-AC7FD5A82B58}"/>
              </a:ext>
            </a:extLst>
          </p:cNvPr>
          <p:cNvSpPr txBox="1"/>
          <p:nvPr/>
        </p:nvSpPr>
        <p:spPr>
          <a:xfrm>
            <a:off x="4533100" y="5457463"/>
            <a:ext cx="3877985"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シャトルコックが回転しやすいとき</a:t>
            </a:r>
            <a:endParaRPr lang="en-US" altLang="ja-JP">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0A3EED1-9776-3B48-B375-1EB24D99DD6C}"/>
                  </a:ext>
                </a:extLst>
              </p:cNvPr>
              <p:cNvSpPr/>
              <p:nvPr/>
            </p:nvSpPr>
            <p:spPr>
              <a:xfrm>
                <a:off x="8411085" y="3228079"/>
                <a:ext cx="3941335" cy="372410"/>
              </a:xfrm>
              <a:prstGeom prst="rect">
                <a:avLst/>
              </a:prstGeom>
            </p:spPr>
            <p:txBody>
              <a:bodyPr wrap="none">
                <a:spAutoFit/>
              </a:bodyPr>
              <a:lstStyle/>
              <a:p>
                <a:r>
                  <a:rPr lang="ja-JP" altLang="en-US">
                    <a:solidFill>
                      <a:schemeClr val="tx1"/>
                    </a:solidFill>
                    <a:latin typeface="MS Mincho" panose="02020609040205080304" pitchFamily="49" charset="-128"/>
                    <a:ea typeface="MS Mincho" panose="02020609040205080304" pitchFamily="49" charset="-128"/>
                  </a:rPr>
                  <a:t>慣性モーメント</a:t>
                </a:r>
                <a:r>
                  <a:rPr lang="en-US" altLang="ja-JP">
                    <a:solidFill>
                      <a:schemeClr val="tx1"/>
                    </a:solidFill>
                    <a:latin typeface="MS Mincho" panose="02020609040205080304" pitchFamily="49" charset="-128"/>
                    <a:ea typeface="MS Mincho" panose="02020609040205080304" pitchFamily="49" charset="-128"/>
                  </a:rPr>
                  <a:t> </a:t>
                </a:r>
                <a14:m>
                  <m:oMath xmlns:m="http://schemas.openxmlformats.org/officeDocument/2006/math">
                    <m:r>
                      <a:rPr lang="en-US" i="1">
                        <a:solidFill>
                          <a:schemeClr val="tx1"/>
                        </a:solidFill>
                        <a:latin typeface="Cambria Math" panose="02040503050406030204" pitchFamily="18" charset="0"/>
                      </a:rPr>
                      <m:t>𝐼</m:t>
                    </m:r>
                    <m:r>
                      <a:rPr lang="en-US" i="1">
                        <a:solidFill>
                          <a:schemeClr val="tx1"/>
                        </a:solidFill>
                        <a:latin typeface="Cambria Math" panose="02040503050406030204" pitchFamily="18" charset="0"/>
                      </a:rPr>
                      <m:t>=5×</m:t>
                    </m:r>
                    <m:sSup>
                      <m:sSupPr>
                        <m:ctrlPr>
                          <a:rPr lang="en-US" b="0" i="1">
                            <a:solidFill>
                              <a:schemeClr val="tx1"/>
                            </a:solidFill>
                            <a:latin typeface="Cambria Math" panose="02040503050406030204" pitchFamily="18" charset="0"/>
                          </a:rPr>
                        </m:ctrlPr>
                      </m:sSupPr>
                      <m:e>
                        <m:r>
                          <a:rPr lang="en-US" b="0" i="1">
                            <a:solidFill>
                              <a:schemeClr val="tx1"/>
                            </a:solidFill>
                            <a:latin typeface="Cambria Math" panose="02040503050406030204" pitchFamily="18" charset="0"/>
                          </a:rPr>
                          <m:t>10</m:t>
                        </m:r>
                      </m:e>
                      <m:sup>
                        <m:r>
                          <a:rPr lang="en-US" b="0" i="1">
                            <a:solidFill>
                              <a:schemeClr val="tx1"/>
                            </a:solidFill>
                            <a:latin typeface="Cambria Math" panose="02040503050406030204" pitchFamily="18" charset="0"/>
                          </a:rPr>
                          <m:t>−5</m:t>
                        </m:r>
                      </m:sup>
                    </m:sSup>
                  </m:oMath>
                </a14:m>
                <a:r>
                  <a:rPr lang="en-US">
                    <a:solidFill>
                      <a:schemeClr val="tx1"/>
                    </a:solidFill>
                  </a:rPr>
                  <a:t>[kg</a:t>
                </a:r>
                <a:r>
                  <a:rPr lang="ja-JP" altLang="en-US">
                    <a:solidFill>
                      <a:schemeClr val="tx1"/>
                    </a:solidFill>
                  </a:rPr>
                  <a:t>・</a:t>
                </a:r>
                <a:r>
                  <a:rPr lang="en-US" altLang="ja-JP">
                    <a:solidFill>
                      <a:schemeClr val="tx1"/>
                    </a:solidFill>
                  </a:rPr>
                  <a:t>m</a:t>
                </a:r>
                <a:r>
                  <a:rPr lang="en-US" altLang="ja-JP" baseline="30000">
                    <a:solidFill>
                      <a:schemeClr val="tx1"/>
                    </a:solidFill>
                  </a:rPr>
                  <a:t>2</a:t>
                </a:r>
                <a:r>
                  <a:rPr lang="en-US">
                    <a:solidFill>
                      <a:schemeClr val="tx1"/>
                    </a:solidFill>
                  </a:rPr>
                  <a:t>]</a:t>
                </a:r>
              </a:p>
            </p:txBody>
          </p:sp>
        </mc:Choice>
        <mc:Fallback xmlns="">
          <p:sp>
            <p:nvSpPr>
              <p:cNvPr id="16" name="Rectangle 15">
                <a:extLst>
                  <a:ext uri="{FF2B5EF4-FFF2-40B4-BE49-F238E27FC236}">
                    <a16:creationId xmlns:a16="http://schemas.microsoft.com/office/drawing/2014/main" id="{60A3EED1-9776-3B48-B375-1EB24D99DD6C}"/>
                  </a:ext>
                </a:extLst>
              </p:cNvPr>
              <p:cNvSpPr>
                <a:spLocks noRot="1" noChangeAspect="1" noMove="1" noResize="1" noEditPoints="1" noAdjustHandles="1" noChangeArrowheads="1" noChangeShapeType="1" noTextEdit="1"/>
              </p:cNvSpPr>
              <p:nvPr/>
            </p:nvSpPr>
            <p:spPr>
              <a:xfrm>
                <a:off x="8411085" y="3228079"/>
                <a:ext cx="3941335" cy="372410"/>
              </a:xfrm>
              <a:prstGeom prst="rect">
                <a:avLst/>
              </a:prstGeom>
              <a:blipFill>
                <a:blip r:embed="rId6"/>
                <a:stretch>
                  <a:fillRect l="-962" t="-967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220889DA-5AFC-5E4D-B06D-785482D238F1}"/>
                  </a:ext>
                </a:extLst>
              </p:cNvPr>
              <p:cNvSpPr/>
              <p:nvPr/>
            </p:nvSpPr>
            <p:spPr>
              <a:xfrm>
                <a:off x="8411084" y="2855669"/>
                <a:ext cx="1831848" cy="369332"/>
              </a:xfrm>
              <a:prstGeom prst="rect">
                <a:avLst/>
              </a:prstGeom>
            </p:spPr>
            <p:txBody>
              <a:bodyPr wrap="none">
                <a:spAutoFit/>
              </a:bodyPr>
              <a:lstStyle/>
              <a:p>
                <a:r>
                  <a:rPr lang="ja-JP" altLang="en-US">
                    <a:latin typeface="MS Mincho" panose="02020609040205080304" pitchFamily="49" charset="-128"/>
                    <a:ea typeface="MS Mincho" panose="02020609040205080304" pitchFamily="49" charset="-128"/>
                  </a:rPr>
                  <a:t>距離</a:t>
                </a:r>
                <a:r>
                  <a:rPr lang="en-US" altLang="ja-JP">
                    <a:solidFill>
                      <a:schemeClr val="tx1"/>
                    </a:solidFill>
                    <a:latin typeface="MS Mincho" panose="02020609040205080304" pitchFamily="49" charset="-128"/>
                    <a:ea typeface="MS Mincho" panose="02020609040205080304" pitchFamily="49" charset="-128"/>
                  </a:rPr>
                  <a:t> </a:t>
                </a:r>
                <a14:m>
                  <m:oMath xmlns:m="http://schemas.openxmlformats.org/officeDocument/2006/math">
                    <m:r>
                      <a:rPr lang="en-US" b="0" i="1">
                        <a:solidFill>
                          <a:schemeClr val="tx1"/>
                        </a:solidFill>
                        <a:latin typeface="Cambria Math" panose="02040503050406030204" pitchFamily="18" charset="0"/>
                      </a:rPr>
                      <m:t>𝑙</m:t>
                    </m:r>
                    <m:r>
                      <a:rPr lang="en-US" i="1">
                        <a:solidFill>
                          <a:schemeClr val="tx1"/>
                        </a:solidFill>
                        <a:latin typeface="Cambria Math" panose="02040503050406030204" pitchFamily="18" charset="0"/>
                      </a:rPr>
                      <m:t>=</m:t>
                    </m:r>
                    <m:r>
                      <a:rPr lang="en-US" b="0" i="1">
                        <a:solidFill>
                          <a:schemeClr val="tx1"/>
                        </a:solidFill>
                        <a:latin typeface="Cambria Math" panose="02040503050406030204" pitchFamily="18" charset="0"/>
                      </a:rPr>
                      <m:t>5 </m:t>
                    </m:r>
                  </m:oMath>
                </a14:m>
                <a:r>
                  <a:rPr lang="en-US">
                    <a:solidFill>
                      <a:schemeClr val="tx1"/>
                    </a:solidFill>
                  </a:rPr>
                  <a:t>[mm]</a:t>
                </a:r>
              </a:p>
            </p:txBody>
          </p:sp>
        </mc:Choice>
        <mc:Fallback xmlns="">
          <p:sp>
            <p:nvSpPr>
              <p:cNvPr id="17" name="Rectangle 16">
                <a:extLst>
                  <a:ext uri="{FF2B5EF4-FFF2-40B4-BE49-F238E27FC236}">
                    <a16:creationId xmlns:a16="http://schemas.microsoft.com/office/drawing/2014/main" id="{220889DA-5AFC-5E4D-B06D-785482D238F1}"/>
                  </a:ext>
                </a:extLst>
              </p:cNvPr>
              <p:cNvSpPr>
                <a:spLocks noRot="1" noChangeAspect="1" noMove="1" noResize="1" noEditPoints="1" noAdjustHandles="1" noChangeArrowheads="1" noChangeShapeType="1" noTextEdit="1"/>
              </p:cNvSpPr>
              <p:nvPr/>
            </p:nvSpPr>
            <p:spPr>
              <a:xfrm>
                <a:off x="8411084" y="2855669"/>
                <a:ext cx="1831848" cy="369332"/>
              </a:xfrm>
              <a:prstGeom prst="rect">
                <a:avLst/>
              </a:prstGeom>
              <a:blipFill>
                <a:blip r:embed="rId7"/>
                <a:stretch>
                  <a:fillRect l="-2055" t="-13333" r="-1370" b="-23333"/>
                </a:stretch>
              </a:blipFill>
            </p:spPr>
            <p:txBody>
              <a:bodyPr/>
              <a:lstStyle/>
              <a:p>
                <a:r>
                  <a:rPr lang="en-US">
                    <a:noFill/>
                  </a:rPr>
                  <a:t> </a:t>
                </a:r>
              </a:p>
            </p:txBody>
          </p:sp>
        </mc:Fallback>
      </mc:AlternateContent>
    </p:spTree>
    <p:extLst>
      <p:ext uri="{BB962C8B-B14F-4D97-AF65-F5344CB8AC3E}">
        <p14:creationId xmlns:p14="http://schemas.microsoft.com/office/powerpoint/2010/main" val="3545275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シャトルコックの初速度と抵抗係数</a:t>
            </a:r>
            <a:endParaRPr lang="en-US" dirty="0"/>
          </a:p>
        </p:txBody>
      </p:sp>
      <p:pic>
        <p:nvPicPr>
          <p:cNvPr id="5" name="Picture 4">
            <a:extLst>
              <a:ext uri="{FF2B5EF4-FFF2-40B4-BE49-F238E27FC236}">
                <a16:creationId xmlns:a16="http://schemas.microsoft.com/office/drawing/2014/main" id="{BB10E1B4-3107-544A-A271-79BEFB014C38}"/>
              </a:ext>
            </a:extLst>
          </p:cNvPr>
          <p:cNvPicPr>
            <a:picLocks noChangeAspect="1"/>
          </p:cNvPicPr>
          <p:nvPr/>
        </p:nvPicPr>
        <p:blipFill>
          <a:blip r:embed="rId3"/>
          <a:stretch>
            <a:fillRect/>
          </a:stretch>
        </p:blipFill>
        <p:spPr>
          <a:xfrm>
            <a:off x="833167" y="2247016"/>
            <a:ext cx="5150671" cy="3023434"/>
          </a:xfrm>
          <a:prstGeom prst="rect">
            <a:avLst/>
          </a:prstGeom>
          <a:ln>
            <a:solidFill>
              <a:schemeClr val="tx1"/>
            </a:solidFill>
          </a:ln>
        </p:spPr>
      </p:pic>
      <p:pic>
        <p:nvPicPr>
          <p:cNvPr id="7" name="Picture 6">
            <a:extLst>
              <a:ext uri="{FF2B5EF4-FFF2-40B4-BE49-F238E27FC236}">
                <a16:creationId xmlns:a16="http://schemas.microsoft.com/office/drawing/2014/main" id="{6300F859-6213-3D46-8BA6-4A1A3ECCED4A}"/>
              </a:ext>
            </a:extLst>
          </p:cNvPr>
          <p:cNvPicPr>
            <a:picLocks noChangeAspect="1"/>
          </p:cNvPicPr>
          <p:nvPr/>
        </p:nvPicPr>
        <p:blipFill>
          <a:blip r:embed="rId4"/>
          <a:stretch>
            <a:fillRect/>
          </a:stretch>
        </p:blipFill>
        <p:spPr>
          <a:xfrm>
            <a:off x="6483658" y="2241477"/>
            <a:ext cx="5176519" cy="3034511"/>
          </a:xfrm>
          <a:prstGeom prst="rect">
            <a:avLst/>
          </a:prstGeom>
          <a:ln>
            <a:solidFill>
              <a:schemeClr val="tx1"/>
            </a:solidFill>
          </a:ln>
        </p:spPr>
      </p:pic>
    </p:spTree>
    <p:extLst>
      <p:ext uri="{BB962C8B-B14F-4D97-AF65-F5344CB8AC3E}">
        <p14:creationId xmlns:p14="http://schemas.microsoft.com/office/powerpoint/2010/main" val="34307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シャトルコックの初期角度と抵抗係数</a:t>
            </a:r>
            <a:endParaRPr lang="en-US" dirty="0"/>
          </a:p>
        </p:txBody>
      </p:sp>
      <p:pic>
        <p:nvPicPr>
          <p:cNvPr id="4" name="Picture 3">
            <a:extLst>
              <a:ext uri="{FF2B5EF4-FFF2-40B4-BE49-F238E27FC236}">
                <a16:creationId xmlns:a16="http://schemas.microsoft.com/office/drawing/2014/main" id="{8C35D652-D970-9C41-98AB-D4A5158A5BA6}"/>
              </a:ext>
            </a:extLst>
          </p:cNvPr>
          <p:cNvPicPr>
            <a:picLocks noChangeAspect="1"/>
          </p:cNvPicPr>
          <p:nvPr/>
        </p:nvPicPr>
        <p:blipFill>
          <a:blip r:embed="rId3"/>
          <a:stretch>
            <a:fillRect/>
          </a:stretch>
        </p:blipFill>
        <p:spPr>
          <a:xfrm>
            <a:off x="734673" y="2247016"/>
            <a:ext cx="5118100" cy="3023434"/>
          </a:xfrm>
          <a:prstGeom prst="rect">
            <a:avLst/>
          </a:prstGeom>
          <a:ln>
            <a:solidFill>
              <a:schemeClr val="tx1"/>
            </a:solidFill>
          </a:ln>
        </p:spPr>
      </p:pic>
      <p:pic>
        <p:nvPicPr>
          <p:cNvPr id="8" name="Picture 7">
            <a:extLst>
              <a:ext uri="{FF2B5EF4-FFF2-40B4-BE49-F238E27FC236}">
                <a16:creationId xmlns:a16="http://schemas.microsoft.com/office/drawing/2014/main" id="{70B8D61B-6BCF-274D-BF8E-89193CE2F247}"/>
              </a:ext>
            </a:extLst>
          </p:cNvPr>
          <p:cNvPicPr>
            <a:picLocks noChangeAspect="1"/>
          </p:cNvPicPr>
          <p:nvPr/>
        </p:nvPicPr>
        <p:blipFill>
          <a:blip r:embed="rId4"/>
          <a:stretch>
            <a:fillRect/>
          </a:stretch>
        </p:blipFill>
        <p:spPr>
          <a:xfrm>
            <a:off x="6472569" y="2247016"/>
            <a:ext cx="5176519" cy="2997984"/>
          </a:xfrm>
          <a:prstGeom prst="rect">
            <a:avLst/>
          </a:prstGeom>
          <a:ln>
            <a:solidFill>
              <a:schemeClr val="tx1"/>
            </a:solidFill>
          </a:ln>
        </p:spPr>
      </p:pic>
    </p:spTree>
    <p:extLst>
      <p:ext uri="{BB962C8B-B14F-4D97-AF65-F5344CB8AC3E}">
        <p14:creationId xmlns:p14="http://schemas.microsoft.com/office/powerpoint/2010/main" val="810211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EA53-1057-9A43-9E3B-653925099D06}"/>
              </a:ext>
            </a:extLst>
          </p:cNvPr>
          <p:cNvSpPr>
            <a:spLocks noGrp="1"/>
          </p:cNvSpPr>
          <p:nvPr>
            <p:ph type="title"/>
          </p:nvPr>
        </p:nvSpPr>
        <p:spPr/>
        <p:txBody>
          <a:bodyPr/>
          <a:lstStyle/>
          <a:p>
            <a:r>
              <a:rPr lang="ja-JP" altLang="en-US"/>
              <a:t>空気抵抗係数の検証</a:t>
            </a:r>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3D608C5-F3D2-D644-A310-1CF68DC83ACA}"/>
                  </a:ext>
                </a:extLst>
              </p:cNvPr>
              <p:cNvSpPr/>
              <p:nvPr/>
            </p:nvSpPr>
            <p:spPr>
              <a:xfrm>
                <a:off x="1776857" y="3128269"/>
                <a:ext cx="2980495" cy="3807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𝑚𝑔</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𝑖𝑛𝑒</m:t>
                          </m:r>
                        </m:sub>
                      </m:sSub>
                      <m:r>
                        <a:rPr lang="en-US" i="0">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e>
                        <m:sup>
                          <m:r>
                            <a:rPr lang="en-US" i="0">
                              <a:latin typeface="Cambria Math" panose="02040503050406030204" pitchFamily="18" charset="0"/>
                            </a:rPr>
                            <m:t>2</m:t>
                          </m:r>
                        </m:sup>
                      </m:sSup>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i="0">
                              <a:latin typeface="Cambria Math" panose="02040503050406030204" pitchFamily="18" charset="0"/>
                            </a:rPr>
                            <m:t>∥</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oMath>
                  </m:oMathPara>
                </a14:m>
                <a:endParaRPr lang="en-US"/>
              </a:p>
            </p:txBody>
          </p:sp>
        </mc:Choice>
        <mc:Fallback xmlns="">
          <p:sp>
            <p:nvSpPr>
              <p:cNvPr id="4" name="Rectangle 3">
                <a:extLst>
                  <a:ext uri="{FF2B5EF4-FFF2-40B4-BE49-F238E27FC236}">
                    <a16:creationId xmlns:a16="http://schemas.microsoft.com/office/drawing/2014/main" id="{F3D608C5-F3D2-D644-A310-1CF68DC83ACA}"/>
                  </a:ext>
                </a:extLst>
              </p:cNvPr>
              <p:cNvSpPr>
                <a:spLocks noRot="1" noChangeAspect="1" noMove="1" noResize="1" noEditPoints="1" noAdjustHandles="1" noChangeArrowheads="1" noChangeShapeType="1" noTextEdit="1"/>
              </p:cNvSpPr>
              <p:nvPr/>
            </p:nvSpPr>
            <p:spPr>
              <a:xfrm>
                <a:off x="1776857" y="3128269"/>
                <a:ext cx="2980495" cy="380745"/>
              </a:xfrm>
              <a:prstGeom prst="rect">
                <a:avLst/>
              </a:prstGeom>
              <a:blipFill>
                <a:blip r:embed="rId3"/>
                <a:stretch>
                  <a:fillRect b="-645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69A07C0-E268-EB41-98D0-B5C715FC7787}"/>
              </a:ext>
            </a:extLst>
          </p:cNvPr>
          <p:cNvSpPr txBox="1"/>
          <p:nvPr/>
        </p:nvSpPr>
        <p:spPr>
          <a:xfrm>
            <a:off x="1097280" y="2287562"/>
            <a:ext cx="5493812" cy="369332"/>
          </a:xfrm>
          <a:prstGeom prst="rect">
            <a:avLst/>
          </a:prstGeom>
          <a:noFill/>
        </p:spPr>
        <p:txBody>
          <a:bodyPr wrap="none" rtlCol="0">
            <a:spAutoFit/>
          </a:bodyPr>
          <a:lstStyle/>
          <a:p>
            <a:r>
              <a:rPr lang="ja-JP" altLang="en-US" dirty="0">
                <a:latin typeface="MS Mincho" charset="-128"/>
                <a:ea typeface="MS Mincho" charset="-128"/>
                <a:cs typeface="MS Mincho" charset="-128"/>
              </a:rPr>
              <a:t>・終端速度を考え，空気抵抗係数の値の範囲を算出</a:t>
            </a:r>
            <a:endParaRPr lang="en-US" altLang="ja-JP" dirty="0">
              <a:latin typeface="MS Mincho" charset="-128"/>
              <a:ea typeface="MS Mincho" charset="-128"/>
              <a:cs typeface="MS Mincho" charset="-128"/>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5C43C84-2709-AD4A-BE5B-07C7E434C230}"/>
                  </a:ext>
                </a:extLst>
              </p:cNvPr>
              <p:cNvSpPr/>
              <p:nvPr/>
            </p:nvSpPr>
            <p:spPr>
              <a:xfrm>
                <a:off x="1855687" y="3579555"/>
                <a:ext cx="2695803" cy="369332"/>
              </a:xfrm>
              <a:prstGeom prst="rect">
                <a:avLst/>
              </a:prstGeom>
            </p:spPr>
            <p:txBody>
              <a:bodyPr wrap="non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r>
                      <a:rPr lang="en-US" b="0" i="1">
                        <a:latin typeface="Cambria Math" panose="02040503050406030204" pitchFamily="18" charset="0"/>
                      </a:rPr>
                      <m:t>=6.80</m:t>
                    </m:r>
                  </m:oMath>
                </a14:m>
                <a:r>
                  <a:rPr lang="en-US">
                    <a:latin typeface="MS Mincho" panose="02020609040205080304" pitchFamily="49" charset="-128"/>
                    <a:ea typeface="MS Mincho" panose="02020609040205080304" pitchFamily="49" charset="-128"/>
                  </a:rPr>
                  <a:t>[m/s](</a:t>
                </a:r>
                <a:r>
                  <a:rPr lang="ja-JP" altLang="en-US">
                    <a:latin typeface="MS Mincho" panose="02020609040205080304" pitchFamily="49" charset="-128"/>
                    <a:ea typeface="MS Mincho" panose="02020609040205080304" pitchFamily="49" charset="-128"/>
                  </a:rPr>
                  <a:t>文献値</a:t>
                </a:r>
                <a:r>
                  <a:rPr lang="en-US">
                    <a:latin typeface="MS Mincho" panose="02020609040205080304" pitchFamily="49" charset="-128"/>
                    <a:ea typeface="MS Mincho" panose="02020609040205080304" pitchFamily="49" charset="-128"/>
                  </a:rPr>
                  <a:t>)</a:t>
                </a:r>
                <a:endParaRPr lang="en-US" altLang="ja-JP">
                  <a:latin typeface="MS Mincho" panose="02020609040205080304" pitchFamily="49" charset="-128"/>
                  <a:ea typeface="MS Mincho" panose="02020609040205080304" pitchFamily="49" charset="-128"/>
                </a:endParaRPr>
              </a:p>
            </p:txBody>
          </p:sp>
        </mc:Choice>
        <mc:Fallback xmlns="">
          <p:sp>
            <p:nvSpPr>
              <p:cNvPr id="6" name="Rectangle 5">
                <a:extLst>
                  <a:ext uri="{FF2B5EF4-FFF2-40B4-BE49-F238E27FC236}">
                    <a16:creationId xmlns:a16="http://schemas.microsoft.com/office/drawing/2014/main" id="{95C43C84-2709-AD4A-BE5B-07C7E434C230}"/>
                  </a:ext>
                </a:extLst>
              </p:cNvPr>
              <p:cNvSpPr>
                <a:spLocks noRot="1" noChangeAspect="1" noMove="1" noResize="1" noEditPoints="1" noAdjustHandles="1" noChangeArrowheads="1" noChangeShapeType="1" noTextEdit="1"/>
              </p:cNvSpPr>
              <p:nvPr/>
            </p:nvSpPr>
            <p:spPr>
              <a:xfrm>
                <a:off x="1855687" y="3579555"/>
                <a:ext cx="2695803" cy="369332"/>
              </a:xfrm>
              <a:prstGeom prst="rect">
                <a:avLst/>
              </a:prstGeom>
              <a:blipFill>
                <a:blip r:embed="rId4"/>
                <a:stretch>
                  <a:fillRect t="-10000" r="-939" b="-20000"/>
                </a:stretch>
              </a:blipFill>
            </p:spPr>
            <p:txBody>
              <a:bodyPr/>
              <a:lstStyle/>
              <a:p>
                <a:r>
                  <a:rPr lang="en-US">
                    <a:noFill/>
                  </a:rPr>
                  <a:t> </a:t>
                </a:r>
              </a:p>
            </p:txBody>
          </p:sp>
        </mc:Fallback>
      </mc:AlternateContent>
      <p:sp>
        <p:nvSpPr>
          <p:cNvPr id="7" name="Right Arrow 6">
            <a:extLst>
              <a:ext uri="{FF2B5EF4-FFF2-40B4-BE49-F238E27FC236}">
                <a16:creationId xmlns:a16="http://schemas.microsoft.com/office/drawing/2014/main" id="{78848033-2B03-E34A-B04B-3F44DED83958}"/>
              </a:ext>
            </a:extLst>
          </p:cNvPr>
          <p:cNvSpPr/>
          <p:nvPr/>
        </p:nvSpPr>
        <p:spPr>
          <a:xfrm>
            <a:off x="5249918" y="3426043"/>
            <a:ext cx="1049983" cy="2256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467ABBA-7AA9-FF49-BDD5-1C5E435B48ED}"/>
                  </a:ext>
                </a:extLst>
              </p:cNvPr>
              <p:cNvSpPr/>
              <p:nvPr/>
            </p:nvSpPr>
            <p:spPr>
              <a:xfrm>
                <a:off x="6792467" y="3133783"/>
                <a:ext cx="1796197"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i="0">
                              <a:latin typeface="Cambria Math" panose="02040503050406030204" pitchFamily="18" charset="0"/>
                            </a:rPr>
                            <m:t>∥</m:t>
                          </m:r>
                        </m:sub>
                      </m:sSub>
                      <m:r>
                        <a:rPr lang="en-US" i="0">
                          <a:latin typeface="Cambria Math" panose="02040503050406030204" pitchFamily="18" charset="0"/>
                        </a:rPr>
                        <m:t>&lt;0.0072</m:t>
                      </m:r>
                      <m:r>
                        <a:rPr lang="en-US" b="0" i="0">
                          <a:latin typeface="Cambria Math" panose="02040503050406030204" pitchFamily="18" charset="0"/>
                        </a:rPr>
                        <m:t>1</m:t>
                      </m:r>
                    </m:oMath>
                  </m:oMathPara>
                </a14:m>
                <a:endParaRPr lang="en-US" i="0">
                  <a:latin typeface="Cambria Math" panose="02040503050406030204" pitchFamily="18" charset="0"/>
                </a:endParaRPr>
              </a:p>
            </p:txBody>
          </p:sp>
        </mc:Choice>
        <mc:Fallback xmlns="">
          <p:sp>
            <p:nvSpPr>
              <p:cNvPr id="8" name="Rectangle 7">
                <a:extLst>
                  <a:ext uri="{FF2B5EF4-FFF2-40B4-BE49-F238E27FC236}">
                    <a16:creationId xmlns:a16="http://schemas.microsoft.com/office/drawing/2014/main" id="{6467ABBA-7AA9-FF49-BDD5-1C5E435B48ED}"/>
                  </a:ext>
                </a:extLst>
              </p:cNvPr>
              <p:cNvSpPr>
                <a:spLocks noRot="1" noChangeAspect="1" noMove="1" noResize="1" noEditPoints="1" noAdjustHandles="1" noChangeArrowheads="1" noChangeShapeType="1" noTextEdit="1"/>
              </p:cNvSpPr>
              <p:nvPr/>
            </p:nvSpPr>
            <p:spPr>
              <a:xfrm>
                <a:off x="6792467" y="3133783"/>
                <a:ext cx="1796197" cy="375231"/>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57EB5820-64EF-8D43-A09A-9D950795E40A}"/>
                  </a:ext>
                </a:extLst>
              </p:cNvPr>
              <p:cNvSpPr/>
              <p:nvPr/>
            </p:nvSpPr>
            <p:spPr>
              <a:xfrm>
                <a:off x="6843763" y="3509014"/>
                <a:ext cx="17449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𝛾</m:t>
                          </m:r>
                        </m:e>
                        <m:sub>
                          <m:r>
                            <a:rPr lang="en-US" i="1">
                              <a:solidFill>
                                <a:schemeClr val="tx1"/>
                              </a:solidFill>
                              <a:latin typeface="Cambria Math" panose="02040503050406030204" pitchFamily="18" charset="0"/>
                            </a:rPr>
                            <m:t>𝑖𝑛𝑒</m:t>
                          </m:r>
                        </m:sub>
                      </m:sSub>
                      <m:r>
                        <a:rPr lang="en-US">
                          <a:solidFill>
                            <a:schemeClr val="tx1"/>
                          </a:solidFill>
                          <a:latin typeface="Cambria Math" panose="02040503050406030204" pitchFamily="18" charset="0"/>
                        </a:rPr>
                        <m:t>&lt;0.001</m:t>
                      </m:r>
                      <m:r>
                        <a:rPr lang="en-US" b="0" i="0">
                          <a:solidFill>
                            <a:schemeClr val="tx1"/>
                          </a:solidFill>
                          <a:latin typeface="Cambria Math" panose="02040503050406030204" pitchFamily="18" charset="0"/>
                        </a:rPr>
                        <m:t>06</m:t>
                      </m:r>
                    </m:oMath>
                  </m:oMathPara>
                </a14:m>
                <a:endParaRPr lang="en-US">
                  <a:solidFill>
                    <a:srgbClr val="FF0000"/>
                  </a:solidFill>
                </a:endParaRPr>
              </a:p>
            </p:txBody>
          </p:sp>
        </mc:Choice>
        <mc:Fallback xmlns="">
          <p:sp>
            <p:nvSpPr>
              <p:cNvPr id="9" name="Rectangle 8">
                <a:extLst>
                  <a:ext uri="{FF2B5EF4-FFF2-40B4-BE49-F238E27FC236}">
                    <a16:creationId xmlns:a16="http://schemas.microsoft.com/office/drawing/2014/main" id="{57EB5820-64EF-8D43-A09A-9D950795E40A}"/>
                  </a:ext>
                </a:extLst>
              </p:cNvPr>
              <p:cNvSpPr>
                <a:spLocks noRot="1" noChangeAspect="1" noMove="1" noResize="1" noEditPoints="1" noAdjustHandles="1" noChangeArrowheads="1" noChangeShapeType="1" noTextEdit="1"/>
              </p:cNvSpPr>
              <p:nvPr/>
            </p:nvSpPr>
            <p:spPr>
              <a:xfrm>
                <a:off x="6843763" y="3509014"/>
                <a:ext cx="1744901" cy="369332"/>
              </a:xfrm>
              <a:prstGeom prst="rect">
                <a:avLst/>
              </a:prstGeom>
              <a:blipFill>
                <a:blip r:embed="rId6"/>
                <a:stretch>
                  <a:fillRect b="-6897"/>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E3148C59-631A-D043-837D-CE6D5AB59EF8}"/>
              </a:ext>
            </a:extLst>
          </p:cNvPr>
          <p:cNvSpPr txBox="1"/>
          <p:nvPr/>
        </p:nvSpPr>
        <p:spPr>
          <a:xfrm>
            <a:off x="9011570" y="2250905"/>
            <a:ext cx="1800493" cy="369332"/>
          </a:xfrm>
          <a:prstGeom prst="rect">
            <a:avLst/>
          </a:prstGeom>
          <a:noFill/>
        </p:spPr>
        <p:txBody>
          <a:bodyPr wrap="none" rtlCol="0">
            <a:spAutoFit/>
          </a:bodyPr>
          <a:lstStyle/>
          <a:p>
            <a:r>
              <a:rPr lang="ja-JP" altLang="en-US" dirty="0">
                <a:latin typeface="MS Mincho" charset="-128"/>
                <a:ea typeface="MS Mincho" charset="-128"/>
                <a:cs typeface="MS Mincho" charset="-128"/>
              </a:rPr>
              <a:t>今回の実験結果</a:t>
            </a:r>
            <a:endParaRPr lang="en-US" altLang="ja-JP" dirty="0">
              <a:latin typeface="MS Mincho" charset="-128"/>
              <a:ea typeface="MS Mincho" charset="-128"/>
              <a:cs typeface="MS Mincho" charset="-128"/>
            </a:endParaRPr>
          </a:p>
        </p:txBody>
      </p:sp>
      <p:cxnSp>
        <p:nvCxnSpPr>
          <p:cNvPr id="12" name="Straight Connector 11">
            <a:extLst>
              <a:ext uri="{FF2B5EF4-FFF2-40B4-BE49-F238E27FC236}">
                <a16:creationId xmlns:a16="http://schemas.microsoft.com/office/drawing/2014/main" id="{7A1FE0FE-428E-4D4D-A57D-0B785627434E}"/>
              </a:ext>
            </a:extLst>
          </p:cNvPr>
          <p:cNvCxnSpPr>
            <a:cxnSpLocks/>
          </p:cNvCxnSpPr>
          <p:nvPr/>
        </p:nvCxnSpPr>
        <p:spPr>
          <a:xfrm>
            <a:off x="8749862" y="2158495"/>
            <a:ext cx="0" cy="2535095"/>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A18485A7-2FD9-BD43-B909-38A69A3501E1}"/>
                  </a:ext>
                </a:extLst>
              </p:cNvPr>
              <p:cNvSpPr/>
              <p:nvPr/>
            </p:nvSpPr>
            <p:spPr>
              <a:xfrm>
                <a:off x="8749862" y="3128269"/>
                <a:ext cx="2658613"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0.0010</m:t>
                          </m:r>
                          <m:r>
                            <a:rPr lang="en-US" b="0" i="1">
                              <a:latin typeface="Cambria Math" panose="02040503050406030204" pitchFamily="18" charset="0"/>
                              <a:ea typeface="Cambria Math" panose="02040503050406030204" pitchFamily="18" charset="0"/>
                            </a:rPr>
                            <m:t>≦</m:t>
                          </m:r>
                          <m:r>
                            <a:rPr lang="en-US" i="1">
                              <a:latin typeface="Cambria Math" panose="02040503050406030204" pitchFamily="18" charset="0"/>
                            </a:rPr>
                            <m:t>𝛾</m:t>
                          </m:r>
                        </m:e>
                        <m:sub>
                          <m:r>
                            <a:rPr lang="en-US" i="1">
                              <a:latin typeface="Cambria Math" panose="02040503050406030204" pitchFamily="18" charset="0"/>
                            </a:rPr>
                            <m:t>𝑣𝑖𝑠</m:t>
                          </m:r>
                          <m:r>
                            <a:rPr lang="en-US" i="0">
                              <a:latin typeface="Cambria Math" panose="02040503050406030204" pitchFamily="18" charset="0"/>
                            </a:rPr>
                            <m:t>∥</m:t>
                          </m:r>
                        </m:sub>
                      </m:sSub>
                      <m:r>
                        <a:rPr lang="en-US" i="1">
                          <a:latin typeface="Cambria Math" panose="02040503050406030204" pitchFamily="18" charset="0"/>
                          <a:ea typeface="Cambria Math" panose="02040503050406030204" pitchFamily="18" charset="0"/>
                        </a:rPr>
                        <m:t>≦</m:t>
                      </m:r>
                      <m:r>
                        <a:rPr lang="en-US" i="0">
                          <a:latin typeface="Cambria Math" panose="02040503050406030204" pitchFamily="18" charset="0"/>
                        </a:rPr>
                        <m:t>0.00</m:t>
                      </m:r>
                      <m:r>
                        <a:rPr lang="en-US" b="0" i="0">
                          <a:latin typeface="Cambria Math" panose="02040503050406030204" pitchFamily="18" charset="0"/>
                        </a:rPr>
                        <m:t>28</m:t>
                      </m:r>
                    </m:oMath>
                  </m:oMathPara>
                </a14:m>
                <a:endParaRPr lang="en-US" i="0">
                  <a:latin typeface="Cambria Math" panose="02040503050406030204" pitchFamily="18" charset="0"/>
                </a:endParaRPr>
              </a:p>
            </p:txBody>
          </p:sp>
        </mc:Choice>
        <mc:Fallback xmlns="">
          <p:sp>
            <p:nvSpPr>
              <p:cNvPr id="15" name="Rectangle 14">
                <a:extLst>
                  <a:ext uri="{FF2B5EF4-FFF2-40B4-BE49-F238E27FC236}">
                    <a16:creationId xmlns:a16="http://schemas.microsoft.com/office/drawing/2014/main" id="{A18485A7-2FD9-BD43-B909-38A69A3501E1}"/>
                  </a:ext>
                </a:extLst>
              </p:cNvPr>
              <p:cNvSpPr>
                <a:spLocks noRot="1" noChangeAspect="1" noMove="1" noResize="1" noEditPoints="1" noAdjustHandles="1" noChangeArrowheads="1" noChangeShapeType="1" noTextEdit="1"/>
              </p:cNvSpPr>
              <p:nvPr/>
            </p:nvSpPr>
            <p:spPr>
              <a:xfrm>
                <a:off x="8749862" y="3128269"/>
                <a:ext cx="2658613" cy="375231"/>
              </a:xfrm>
              <a:prstGeom prst="rect">
                <a:avLst/>
              </a:prstGeom>
              <a:blipFill>
                <a:blip r:embed="rId7"/>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8421C9A-AA68-B940-941F-BD8FAFD9F9C7}"/>
                  </a:ext>
                </a:extLst>
              </p:cNvPr>
              <p:cNvSpPr/>
              <p:nvPr/>
            </p:nvSpPr>
            <p:spPr>
              <a:xfrm>
                <a:off x="8749861" y="3506064"/>
                <a:ext cx="26057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0.0010</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𝛾</m:t>
                          </m:r>
                        </m:e>
                        <m:sub>
                          <m:r>
                            <a:rPr lang="en-US" b="0" i="1">
                              <a:latin typeface="Cambria Math" panose="02040503050406030204" pitchFamily="18" charset="0"/>
                            </a:rPr>
                            <m:t>𝑖𝑛𝑒</m:t>
                          </m:r>
                        </m:sub>
                      </m:sSub>
                      <m:r>
                        <a:rPr lang="en-US" i="1">
                          <a:latin typeface="Cambria Math" panose="02040503050406030204" pitchFamily="18" charset="0"/>
                          <a:ea typeface="Cambria Math" panose="02040503050406030204" pitchFamily="18" charset="0"/>
                        </a:rPr>
                        <m:t>≦</m:t>
                      </m:r>
                      <m:r>
                        <a:rPr lang="en-US" i="0">
                          <a:solidFill>
                            <a:srgbClr val="FF0000"/>
                          </a:solidFill>
                          <a:latin typeface="Cambria Math" panose="02040503050406030204" pitchFamily="18" charset="0"/>
                        </a:rPr>
                        <m:t>0.00</m:t>
                      </m:r>
                      <m:r>
                        <a:rPr lang="en-US" b="0" i="0">
                          <a:solidFill>
                            <a:srgbClr val="FF0000"/>
                          </a:solidFill>
                          <a:latin typeface="Cambria Math" panose="02040503050406030204" pitchFamily="18" charset="0"/>
                        </a:rPr>
                        <m:t>16</m:t>
                      </m:r>
                    </m:oMath>
                  </m:oMathPara>
                </a14:m>
                <a:endParaRPr lang="en-US" i="0">
                  <a:latin typeface="Cambria Math" panose="02040503050406030204" pitchFamily="18" charset="0"/>
                </a:endParaRPr>
              </a:p>
            </p:txBody>
          </p:sp>
        </mc:Choice>
        <mc:Fallback xmlns="">
          <p:sp>
            <p:nvSpPr>
              <p:cNvPr id="16" name="Rectangle 15">
                <a:extLst>
                  <a:ext uri="{FF2B5EF4-FFF2-40B4-BE49-F238E27FC236}">
                    <a16:creationId xmlns:a16="http://schemas.microsoft.com/office/drawing/2014/main" id="{B8421C9A-AA68-B940-941F-BD8FAFD9F9C7}"/>
                  </a:ext>
                </a:extLst>
              </p:cNvPr>
              <p:cNvSpPr>
                <a:spLocks noRot="1" noChangeAspect="1" noMove="1" noResize="1" noEditPoints="1" noAdjustHandles="1" noChangeArrowheads="1" noChangeShapeType="1" noTextEdit="1"/>
              </p:cNvSpPr>
              <p:nvPr/>
            </p:nvSpPr>
            <p:spPr>
              <a:xfrm>
                <a:off x="8749861" y="3506064"/>
                <a:ext cx="2605713" cy="369332"/>
              </a:xfrm>
              <a:prstGeom prst="rect">
                <a:avLst/>
              </a:prstGeom>
              <a:blipFill>
                <a:blip r:embed="rId8"/>
                <a:stretch>
                  <a:fillRect b="-689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6B9A0C7-173A-ED47-8478-A6B932C1971E}"/>
              </a:ext>
            </a:extLst>
          </p:cNvPr>
          <p:cNvPicPr>
            <a:picLocks noChangeAspect="1"/>
          </p:cNvPicPr>
          <p:nvPr/>
        </p:nvPicPr>
        <p:blipFill>
          <a:blip r:embed="rId9"/>
          <a:stretch>
            <a:fillRect/>
          </a:stretch>
        </p:blipFill>
        <p:spPr>
          <a:xfrm rot="13374159">
            <a:off x="3003382" y="4858853"/>
            <a:ext cx="799788" cy="799788"/>
          </a:xfrm>
          <a:prstGeom prst="rect">
            <a:avLst/>
          </a:prstGeom>
        </p:spPr>
      </p:pic>
      <p:sp>
        <p:nvSpPr>
          <p:cNvPr id="17" name="Down Arrow 16">
            <a:extLst>
              <a:ext uri="{FF2B5EF4-FFF2-40B4-BE49-F238E27FC236}">
                <a16:creationId xmlns:a16="http://schemas.microsoft.com/office/drawing/2014/main" id="{B7CF5543-CF7F-1B48-BC21-34152BD9FDCE}"/>
              </a:ext>
            </a:extLst>
          </p:cNvPr>
          <p:cNvSpPr/>
          <p:nvPr/>
        </p:nvSpPr>
        <p:spPr>
          <a:xfrm>
            <a:off x="3291839" y="5471731"/>
            <a:ext cx="226724" cy="70434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a:extLst>
              <a:ext uri="{FF2B5EF4-FFF2-40B4-BE49-F238E27FC236}">
                <a16:creationId xmlns:a16="http://schemas.microsoft.com/office/drawing/2014/main" id="{5C3E0821-1057-0940-BAF9-4039D4806681}"/>
              </a:ext>
            </a:extLst>
          </p:cNvPr>
          <p:cNvSpPr/>
          <p:nvPr/>
        </p:nvSpPr>
        <p:spPr>
          <a:xfrm rot="10800000">
            <a:off x="3291839" y="4602454"/>
            <a:ext cx="226724" cy="704345"/>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F9B0D7A-BC57-7744-BA23-5AE740742927}"/>
              </a:ext>
            </a:extLst>
          </p:cNvPr>
          <p:cNvSpPr txBox="1"/>
          <p:nvPr/>
        </p:nvSpPr>
        <p:spPr>
          <a:xfrm>
            <a:off x="3752738" y="4585294"/>
            <a:ext cx="1338828"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空気抵抗力</a:t>
            </a:r>
            <a:endParaRPr lang="en-US">
              <a:latin typeface="MS Mincho" panose="02020609040205080304" pitchFamily="49" charset="-128"/>
              <a:ea typeface="MS Mincho" panose="02020609040205080304" pitchFamily="49" charset="-128"/>
            </a:endParaRPr>
          </a:p>
        </p:txBody>
      </p:sp>
      <p:sp>
        <p:nvSpPr>
          <p:cNvPr id="20" name="TextBox 19">
            <a:extLst>
              <a:ext uri="{FF2B5EF4-FFF2-40B4-BE49-F238E27FC236}">
                <a16:creationId xmlns:a16="http://schemas.microsoft.com/office/drawing/2014/main" id="{1DFA7F9C-4E4B-0349-8622-F006878D2C8A}"/>
              </a:ext>
            </a:extLst>
          </p:cNvPr>
          <p:cNvSpPr txBox="1"/>
          <p:nvPr/>
        </p:nvSpPr>
        <p:spPr>
          <a:xfrm>
            <a:off x="3844186" y="5800917"/>
            <a:ext cx="646331"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重力</a:t>
            </a:r>
            <a:endParaRPr lang="en-US">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1879456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2E26B-2067-7B43-BDF7-6D293E3E588C}"/>
              </a:ext>
            </a:extLst>
          </p:cNvPr>
          <p:cNvSpPr>
            <a:spLocks noGrp="1"/>
          </p:cNvSpPr>
          <p:nvPr>
            <p:ph type="title"/>
          </p:nvPr>
        </p:nvSpPr>
        <p:spPr/>
        <p:txBody>
          <a:bodyPr/>
          <a:lstStyle/>
          <a:p>
            <a:r>
              <a:rPr lang="ja-JP" altLang="en-US"/>
              <a:t>まとめ</a:t>
            </a:r>
            <a:endParaRPr lang="en-US"/>
          </a:p>
        </p:txBody>
      </p:sp>
      <p:sp>
        <p:nvSpPr>
          <p:cNvPr id="7" name="TextBox 6">
            <a:extLst>
              <a:ext uri="{FF2B5EF4-FFF2-40B4-BE49-F238E27FC236}">
                <a16:creationId xmlns:a16="http://schemas.microsoft.com/office/drawing/2014/main" id="{B893DB04-7181-4F42-88F1-D78A9505C5A9}"/>
              </a:ext>
            </a:extLst>
          </p:cNvPr>
          <p:cNvSpPr txBox="1"/>
          <p:nvPr/>
        </p:nvSpPr>
        <p:spPr>
          <a:xfrm>
            <a:off x="1097280" y="2569779"/>
            <a:ext cx="9879628" cy="1754326"/>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・異方性を考慮した簡易的な剛体のモデルで，シャトルコックの運動を記述できることを確認</a:t>
            </a:r>
            <a:endParaRPr lang="en-US" altLang="ja-JP">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・今回のシャトルモデルでは，慣性抵抗係数が理論値より大きくなってしまった</a:t>
            </a:r>
            <a:endParaRPr lang="en-US" altLang="ja-JP">
              <a:latin typeface="MS Mincho" panose="02020609040205080304" pitchFamily="49" charset="-128"/>
              <a:ea typeface="MS Mincho" panose="02020609040205080304" pitchFamily="49" charset="-128"/>
            </a:endParaRPr>
          </a:p>
          <a:p>
            <a:endParaRPr lang="en-US" altLang="ja-JP">
              <a:latin typeface="MS Mincho" panose="02020609040205080304" pitchFamily="49" charset="-128"/>
              <a:ea typeface="MS Mincho" panose="02020609040205080304" pitchFamily="49" charset="-128"/>
            </a:endParaRPr>
          </a:p>
          <a:p>
            <a:endParaRPr lang="en-US" altLang="ja-JP">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　　　　浮力などの流体力学的な効果が慣性抵抗係数に含まれたと考える</a:t>
            </a:r>
            <a:endParaRPr lang="en-US">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4C5445-F771-194F-A4F7-83E6803CB00A}"/>
                  </a:ext>
                </a:extLst>
              </p:cNvPr>
              <p:cNvSpPr txBox="1"/>
              <p:nvPr/>
            </p:nvSpPr>
            <p:spPr>
              <a:xfrm>
                <a:off x="2251955" y="4630611"/>
                <a:ext cx="1869935"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𝑚</m:t>
                      </m:r>
                      <m:f>
                        <m:fPr>
                          <m:ctrlPr>
                            <a:rPr lang="en-US" i="1">
                              <a:latin typeface="Cambria Math" panose="02040503050406030204" pitchFamily="18" charset="0"/>
                            </a:rPr>
                          </m:ctrlPr>
                        </m:fPr>
                        <m:num>
                          <m:r>
                            <a:rPr lang="en-US" b="0" i="1">
                              <a:latin typeface="Cambria Math" panose="02040503050406030204" pitchFamily="18" charset="0"/>
                            </a:rPr>
                            <m:t>𝑑𝑣</m:t>
                          </m:r>
                        </m:num>
                        <m:den>
                          <m:r>
                            <a:rPr lang="en-US" b="0" i="1">
                              <a:latin typeface="Cambria Math" panose="02040503050406030204" pitchFamily="18" charset="0"/>
                            </a:rPr>
                            <m:t>𝑑𝑡</m:t>
                          </m:r>
                        </m:den>
                      </m:f>
                      <m:r>
                        <a:rPr lang="en-US" b="0" i="1">
                          <a:latin typeface="Cambria Math" panose="02040503050406030204" pitchFamily="18" charset="0"/>
                        </a:rPr>
                        <m:t>=</m:t>
                      </m:r>
                      <m:r>
                        <a:rPr lang="en-US" b="0" i="1">
                          <a:latin typeface="Cambria Math" panose="02040503050406030204" pitchFamily="18" charset="0"/>
                        </a:rPr>
                        <m:t>𝐹</m:t>
                      </m:r>
                      <m:r>
                        <a:rPr lang="en-US" b="0" i="1">
                          <a:latin typeface="Cambria Math" panose="02040503050406030204" pitchFamily="18" charset="0"/>
                        </a:rPr>
                        <m:t>+</m:t>
                      </m:r>
                      <m:r>
                        <a:rPr lang="en-US" b="0" i="1">
                          <a:latin typeface="Cambria Math" panose="02040503050406030204" pitchFamily="18" charset="0"/>
                        </a:rPr>
                        <m:t>𝐺</m:t>
                      </m:r>
                      <m:r>
                        <a:rPr lang="en-US" b="0" i="1">
                          <a:latin typeface="Cambria Math" panose="02040503050406030204" pitchFamily="18" charset="0"/>
                        </a:rPr>
                        <m:t>+</m:t>
                      </m:r>
                      <m:r>
                        <a:rPr lang="en-US" b="0" i="1">
                          <a:latin typeface="Cambria Math" panose="02040503050406030204" pitchFamily="18" charset="0"/>
                        </a:rPr>
                        <m:t>𝐵</m:t>
                      </m:r>
                    </m:oMath>
                  </m:oMathPara>
                </a14:m>
                <a:endParaRPr lang="en-US"/>
              </a:p>
            </p:txBody>
          </p:sp>
        </mc:Choice>
        <mc:Fallback xmlns="">
          <p:sp>
            <p:nvSpPr>
              <p:cNvPr id="3" name="TextBox 2">
                <a:extLst>
                  <a:ext uri="{FF2B5EF4-FFF2-40B4-BE49-F238E27FC236}">
                    <a16:creationId xmlns:a16="http://schemas.microsoft.com/office/drawing/2014/main" id="{BA4C5445-F771-194F-A4F7-83E6803CB00A}"/>
                  </a:ext>
                </a:extLst>
              </p:cNvPr>
              <p:cNvSpPr txBox="1">
                <a:spLocks noRot="1" noChangeAspect="1" noMove="1" noResize="1" noEditPoints="1" noAdjustHandles="1" noChangeArrowheads="1" noChangeShapeType="1" noTextEdit="1"/>
              </p:cNvSpPr>
              <p:nvPr/>
            </p:nvSpPr>
            <p:spPr>
              <a:xfrm>
                <a:off x="2251955" y="4630611"/>
                <a:ext cx="1869935" cy="525913"/>
              </a:xfrm>
              <a:prstGeom prst="rect">
                <a:avLst/>
              </a:prstGeom>
              <a:blipFill>
                <a:blip r:embed="rId2"/>
                <a:stretch>
                  <a:fillRect l="-671" t="-2381" r="-1342" b="-14286"/>
                </a:stretch>
              </a:blipFill>
            </p:spPr>
            <p:txBody>
              <a:bodyPr/>
              <a:lstStyle/>
              <a:p>
                <a:r>
                  <a:rPr lang="en-US">
                    <a:noFill/>
                  </a:rPr>
                  <a:t> </a:t>
                </a:r>
              </a:p>
            </p:txBody>
          </p:sp>
        </mc:Fallback>
      </mc:AlternateContent>
      <p:sp>
        <p:nvSpPr>
          <p:cNvPr id="6" name="Bent Arrow 5">
            <a:extLst>
              <a:ext uri="{FF2B5EF4-FFF2-40B4-BE49-F238E27FC236}">
                <a16:creationId xmlns:a16="http://schemas.microsoft.com/office/drawing/2014/main" id="{63230ECB-7DAD-BA48-8EF8-B4B8F8A25D85}"/>
              </a:ext>
            </a:extLst>
          </p:cNvPr>
          <p:cNvSpPr/>
          <p:nvPr/>
        </p:nvSpPr>
        <p:spPr>
          <a:xfrm flipV="1">
            <a:off x="1545019" y="3673364"/>
            <a:ext cx="403913" cy="540381"/>
          </a:xfrm>
          <a:prstGeom prst="bentArrow">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 name="Straight Connector 4">
            <a:extLst>
              <a:ext uri="{FF2B5EF4-FFF2-40B4-BE49-F238E27FC236}">
                <a16:creationId xmlns:a16="http://schemas.microsoft.com/office/drawing/2014/main" id="{F163D9B0-FE29-4749-9A26-CC8218A474C0}"/>
              </a:ext>
            </a:extLst>
          </p:cNvPr>
          <p:cNvCxnSpPr>
            <a:cxnSpLocks/>
          </p:cNvCxnSpPr>
          <p:nvPr/>
        </p:nvCxnSpPr>
        <p:spPr>
          <a:xfrm>
            <a:off x="3796426" y="4630611"/>
            <a:ext cx="356461" cy="54038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81D44FD-7B90-8D4F-BAE3-54FF22A76B9A}"/>
              </a:ext>
            </a:extLst>
          </p:cNvPr>
          <p:cNvCxnSpPr>
            <a:cxnSpLocks/>
          </p:cNvCxnSpPr>
          <p:nvPr/>
        </p:nvCxnSpPr>
        <p:spPr>
          <a:xfrm flipH="1">
            <a:off x="3855837" y="4630611"/>
            <a:ext cx="297050" cy="50859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U-Turn Arrow 25">
            <a:extLst>
              <a:ext uri="{FF2B5EF4-FFF2-40B4-BE49-F238E27FC236}">
                <a16:creationId xmlns:a16="http://schemas.microsoft.com/office/drawing/2014/main" id="{9FFCE172-51D5-A64C-9696-9FE9F9B4841D}"/>
              </a:ext>
            </a:extLst>
          </p:cNvPr>
          <p:cNvSpPr/>
          <p:nvPr/>
        </p:nvSpPr>
        <p:spPr>
          <a:xfrm rot="10800000">
            <a:off x="3068664" y="5121403"/>
            <a:ext cx="935698" cy="299910"/>
          </a:xfrm>
          <a:prstGeom prst="uturnArrow">
            <a:avLst>
              <a:gd name="adj1" fmla="val 27994"/>
              <a:gd name="adj2" fmla="val 25000"/>
              <a:gd name="adj3" fmla="val 27787"/>
              <a:gd name="adj4" fmla="val 43750"/>
              <a:gd name="adj5" fmla="val 90532"/>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8590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a:p>
            <a:endParaRPr lang="en-US" dirty="0"/>
          </a:p>
          <a:p>
            <a:pPr algn="ctr"/>
            <a:r>
              <a:rPr lang="ja-JP" altLang="en-US" sz="3200" dirty="0"/>
              <a:t>以上です。</a:t>
            </a:r>
          </a:p>
          <a:p>
            <a:pPr algn="ctr"/>
            <a:r>
              <a:rPr lang="ja-JP" altLang="en-US" sz="3200" dirty="0"/>
              <a:t>ご清聴ありがとうございました。</a:t>
            </a:r>
            <a:endParaRPr lang="en-US" sz="3200" dirty="0"/>
          </a:p>
          <a:p>
            <a:endParaRPr lang="en-US" dirty="0"/>
          </a:p>
        </p:txBody>
      </p:sp>
    </p:spTree>
    <p:extLst>
      <p:ext uri="{BB962C8B-B14F-4D97-AF65-F5344CB8AC3E}">
        <p14:creationId xmlns:p14="http://schemas.microsoft.com/office/powerpoint/2010/main" val="2021295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背景</a:t>
            </a:r>
            <a:endParaRPr lang="en-US" dirty="0"/>
          </a:p>
        </p:txBody>
      </p:sp>
      <p:sp>
        <p:nvSpPr>
          <p:cNvPr id="4" name="TextBox 3"/>
          <p:cNvSpPr txBox="1"/>
          <p:nvPr/>
        </p:nvSpPr>
        <p:spPr>
          <a:xfrm>
            <a:off x="2506363" y="3309185"/>
            <a:ext cx="2723823" cy="369332"/>
          </a:xfrm>
          <a:prstGeom prst="rect">
            <a:avLst/>
          </a:prstGeom>
          <a:noFill/>
        </p:spPr>
        <p:txBody>
          <a:bodyPr wrap="none" rtlCol="0">
            <a:spAutoFit/>
          </a:bodyPr>
          <a:lstStyle/>
          <a:p>
            <a:r>
              <a:rPr lang="en-US" altLang="ja-JP" dirty="0">
                <a:latin typeface="MS Mincho" charset="-128"/>
                <a:ea typeface="MS Mincho" charset="-128"/>
                <a:cs typeface="MS Mincho" charset="-128"/>
              </a:rPr>
              <a:t>(</a:t>
            </a:r>
            <a:r>
              <a:rPr lang="ja-JP" altLang="en-US">
                <a:latin typeface="MS Mincho" charset="-128"/>
                <a:ea typeface="MS Mincho" charset="-128"/>
                <a:cs typeface="MS Mincho" charset="-128"/>
              </a:rPr>
              <a:t>球を打ち出す角度など</a:t>
            </a:r>
            <a:r>
              <a:rPr lang="en-US" altLang="ja-JP" dirty="0">
                <a:latin typeface="MS Mincho" charset="-128"/>
                <a:ea typeface="MS Mincho" charset="-128"/>
                <a:cs typeface="MS Mincho" charset="-128"/>
              </a:rPr>
              <a:t>)</a:t>
            </a:r>
            <a:endParaRPr lang="en-US" dirty="0">
              <a:latin typeface="MS Mincho" charset="-128"/>
              <a:ea typeface="MS Mincho" charset="-128"/>
              <a:cs typeface="MS Mincho" charset="-128"/>
            </a:endParaRPr>
          </a:p>
        </p:txBody>
      </p:sp>
      <p:sp>
        <p:nvSpPr>
          <p:cNvPr id="6" name="Right Arrow 5"/>
          <p:cNvSpPr/>
          <p:nvPr/>
        </p:nvSpPr>
        <p:spPr>
          <a:xfrm>
            <a:off x="1635508" y="3039462"/>
            <a:ext cx="705394" cy="378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06363" y="2848798"/>
            <a:ext cx="4623308" cy="369332"/>
          </a:xfrm>
          <a:prstGeom prst="rect">
            <a:avLst/>
          </a:prstGeom>
          <a:noFill/>
        </p:spPr>
        <p:txBody>
          <a:bodyPr wrap="square" rtlCol="0">
            <a:spAutoFit/>
          </a:bodyPr>
          <a:lstStyle/>
          <a:p>
            <a:r>
              <a:rPr lang="ja-JP" altLang="en-US" u="sng">
                <a:latin typeface="MS Mincho" charset="-128"/>
                <a:ea typeface="MS Mincho" charset="-128"/>
                <a:cs typeface="MS Mincho" charset="-128"/>
              </a:rPr>
              <a:t>客観的な指標</a:t>
            </a:r>
            <a:r>
              <a:rPr lang="ja-JP" altLang="en-US">
                <a:latin typeface="MS Mincho" charset="-128"/>
                <a:ea typeface="MS Mincho" charset="-128"/>
                <a:cs typeface="MS Mincho" charset="-128"/>
              </a:rPr>
              <a:t>として力学による解析が必要</a:t>
            </a:r>
            <a:endParaRPr lang="en-US" dirty="0">
              <a:latin typeface="MS Mincho" charset="-128"/>
              <a:ea typeface="MS Mincho" charset="-128"/>
              <a:cs typeface="MS Mincho" charset="-128"/>
            </a:endParaRPr>
          </a:p>
        </p:txBody>
      </p:sp>
      <p:sp>
        <p:nvSpPr>
          <p:cNvPr id="8" name="TextBox 7"/>
          <p:cNvSpPr txBox="1"/>
          <p:nvPr/>
        </p:nvSpPr>
        <p:spPr>
          <a:xfrm>
            <a:off x="1097280" y="2108413"/>
            <a:ext cx="6417141" cy="369332"/>
          </a:xfrm>
          <a:prstGeom prst="rect">
            <a:avLst/>
          </a:prstGeom>
          <a:noFill/>
        </p:spPr>
        <p:txBody>
          <a:bodyPr wrap="none" rtlCol="0">
            <a:spAutoFit/>
          </a:bodyPr>
          <a:lstStyle/>
          <a:p>
            <a:r>
              <a:rPr lang="ja-JP" altLang="en-US" dirty="0">
                <a:latin typeface="MS Mincho" charset="-128"/>
                <a:ea typeface="MS Mincho" charset="-128"/>
                <a:cs typeface="MS Mincho" charset="-128"/>
              </a:rPr>
              <a:t>・スポーツにおいて、コーチの経験的な指導のみでは不十分</a:t>
            </a:r>
            <a:endParaRPr lang="en-US" dirty="0">
              <a:latin typeface="MS Mincho" charset="-128"/>
              <a:ea typeface="MS Mincho" charset="-128"/>
              <a:cs typeface="MS Mincho" charset="-128"/>
            </a:endParaRPr>
          </a:p>
        </p:txBody>
      </p:sp>
      <p:sp>
        <p:nvSpPr>
          <p:cNvPr id="10" name="TextBox 9"/>
          <p:cNvSpPr txBox="1"/>
          <p:nvPr/>
        </p:nvSpPr>
        <p:spPr>
          <a:xfrm>
            <a:off x="8307785" y="2591935"/>
            <a:ext cx="2954655" cy="1273875"/>
          </a:xfrm>
          <a:prstGeom prst="rect">
            <a:avLst/>
          </a:prstGeom>
          <a:noFill/>
        </p:spPr>
        <p:txBody>
          <a:bodyPr wrap="none" rtlCol="0">
            <a:spAutoFit/>
          </a:bodyPr>
          <a:lstStyle/>
          <a:p>
            <a:pPr>
              <a:lnSpc>
                <a:spcPct val="150000"/>
              </a:lnSpc>
            </a:pPr>
            <a:r>
              <a:rPr lang="ja-JP" altLang="en-US">
                <a:solidFill>
                  <a:srgbClr val="FF0000"/>
                </a:solidFill>
                <a:latin typeface="MS Mincho" charset="-128"/>
                <a:ea typeface="MS Mincho" charset="-128"/>
                <a:cs typeface="MS Mincho" charset="-128"/>
              </a:rPr>
              <a:t>シミュレーション</a:t>
            </a:r>
            <a:r>
              <a:rPr lang="ja-JP" altLang="en-US">
                <a:latin typeface="MS Mincho" charset="-128"/>
                <a:ea typeface="MS Mincho" charset="-128"/>
                <a:cs typeface="MS Mincho" charset="-128"/>
              </a:rPr>
              <a:t>によって</a:t>
            </a:r>
            <a:endParaRPr lang="en-US" altLang="ja-JP" dirty="0">
              <a:latin typeface="MS Mincho" charset="-128"/>
              <a:ea typeface="MS Mincho" charset="-128"/>
              <a:cs typeface="MS Mincho" charset="-128"/>
            </a:endParaRPr>
          </a:p>
          <a:p>
            <a:pPr>
              <a:lnSpc>
                <a:spcPct val="150000"/>
              </a:lnSpc>
            </a:pPr>
            <a:r>
              <a:rPr lang="ja-JP" altLang="en-US">
                <a:latin typeface="MS Mincho" charset="-128"/>
                <a:ea typeface="MS Mincho" charset="-128"/>
                <a:cs typeface="MS Mincho" charset="-128"/>
              </a:rPr>
              <a:t>物理パラメータを決定し、</a:t>
            </a:r>
            <a:endParaRPr lang="en-US" altLang="ja-JP" dirty="0">
              <a:latin typeface="MS Mincho" charset="-128"/>
              <a:ea typeface="MS Mincho" charset="-128"/>
              <a:cs typeface="MS Mincho" charset="-128"/>
            </a:endParaRPr>
          </a:p>
          <a:p>
            <a:pPr>
              <a:lnSpc>
                <a:spcPct val="150000"/>
              </a:lnSpc>
            </a:pPr>
            <a:r>
              <a:rPr lang="ja-JP" altLang="en-US">
                <a:latin typeface="MS Mincho" charset="-128"/>
                <a:ea typeface="MS Mincho" charset="-128"/>
                <a:cs typeface="MS Mincho" charset="-128"/>
              </a:rPr>
              <a:t>最適動作推定に生かす</a:t>
            </a:r>
            <a:endParaRPr lang="en-US" dirty="0">
              <a:latin typeface="MS Mincho" charset="-128"/>
              <a:ea typeface="MS Mincho" charset="-128"/>
              <a:cs typeface="MS Mincho" charset="-128"/>
            </a:endParaRPr>
          </a:p>
        </p:txBody>
      </p:sp>
      <p:sp>
        <p:nvSpPr>
          <p:cNvPr id="11" name="Right Arrow 10"/>
          <p:cNvSpPr/>
          <p:nvPr/>
        </p:nvSpPr>
        <p:spPr>
          <a:xfrm>
            <a:off x="7366031" y="3041758"/>
            <a:ext cx="705394" cy="378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1097280" y="4272466"/>
            <a:ext cx="4339650" cy="369332"/>
          </a:xfrm>
          <a:prstGeom prst="rect">
            <a:avLst/>
          </a:prstGeom>
          <a:noFill/>
        </p:spPr>
        <p:txBody>
          <a:bodyPr wrap="none" rtlCol="0">
            <a:spAutoFit/>
          </a:bodyPr>
          <a:lstStyle/>
          <a:p>
            <a:r>
              <a:rPr lang="ja-JP" altLang="en-US" dirty="0">
                <a:latin typeface="MS Mincho" charset="-128"/>
                <a:ea typeface="MS Mincho" charset="-128"/>
                <a:cs typeface="MS Mincho" charset="-128"/>
              </a:rPr>
              <a:t>・球技スポーツでは「球」の特性が重要</a:t>
            </a:r>
            <a:endParaRPr lang="en-US" altLang="ja-JP" dirty="0">
              <a:latin typeface="MS Mincho" charset="-128"/>
              <a:ea typeface="MS Mincho" charset="-128"/>
              <a:cs typeface="MS Mincho" charset="-128"/>
            </a:endParaRPr>
          </a:p>
        </p:txBody>
      </p:sp>
      <p:sp>
        <p:nvSpPr>
          <p:cNvPr id="3" name="TextBox 2"/>
          <p:cNvSpPr txBox="1"/>
          <p:nvPr/>
        </p:nvSpPr>
        <p:spPr>
          <a:xfrm>
            <a:off x="3610406" y="5291199"/>
            <a:ext cx="5032147" cy="369332"/>
          </a:xfrm>
          <a:prstGeom prst="rect">
            <a:avLst/>
          </a:prstGeom>
          <a:solidFill>
            <a:schemeClr val="accent1">
              <a:lumMod val="40000"/>
              <a:lumOff val="60000"/>
            </a:schemeClr>
          </a:solidFill>
        </p:spPr>
        <p:txBody>
          <a:bodyPr wrap="none" rtlCol="0">
            <a:spAutoFit/>
          </a:bodyPr>
          <a:lstStyle/>
          <a:p>
            <a:r>
              <a:rPr lang="ja-JP" altLang="en-US" dirty="0">
                <a:latin typeface="MS Mincho" charset="-128"/>
                <a:ea typeface="MS Mincho" charset="-128"/>
                <a:cs typeface="MS Mincho" charset="-128"/>
              </a:rPr>
              <a:t>バドミントンのシャトルコックの特性を調べる</a:t>
            </a:r>
            <a:endParaRPr lang="en-US" dirty="0">
              <a:latin typeface="MS Mincho" charset="-128"/>
              <a:ea typeface="MS Mincho" charset="-128"/>
              <a:cs typeface="MS Mincho" charset="-128"/>
            </a:endParaRPr>
          </a:p>
        </p:txBody>
      </p:sp>
    </p:spTree>
    <p:extLst>
      <p:ext uri="{BB962C8B-B14F-4D97-AF65-F5344CB8AC3E}">
        <p14:creationId xmlns:p14="http://schemas.microsoft.com/office/powerpoint/2010/main" val="103606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研究目的</a:t>
            </a:r>
            <a:endParaRPr lang="en-US" dirty="0"/>
          </a:p>
        </p:txBody>
      </p:sp>
      <p:sp>
        <p:nvSpPr>
          <p:cNvPr id="4" name="TextBox 3"/>
          <p:cNvSpPr txBox="1"/>
          <p:nvPr/>
        </p:nvSpPr>
        <p:spPr>
          <a:xfrm>
            <a:off x="1758134" y="2156084"/>
            <a:ext cx="8736687" cy="523220"/>
          </a:xfrm>
          <a:prstGeom prst="rect">
            <a:avLst/>
          </a:prstGeom>
          <a:noFill/>
        </p:spPr>
        <p:txBody>
          <a:bodyPr wrap="none" rtlCol="0">
            <a:spAutoFit/>
          </a:bodyPr>
          <a:lstStyle/>
          <a:p>
            <a:r>
              <a:rPr lang="ja-JP" altLang="en-US" sz="2400" dirty="0">
                <a:latin typeface="MS Mincho" charset="-128"/>
                <a:ea typeface="MS Mincho" charset="-128"/>
                <a:cs typeface="MS Mincho" charset="-128"/>
              </a:rPr>
              <a:t>○ </a:t>
            </a:r>
            <a:r>
              <a:rPr lang="ja-JP" altLang="en-US" sz="2800" dirty="0">
                <a:latin typeface="MS Mincho" charset="-128"/>
                <a:ea typeface="MS Mincho" charset="-128"/>
                <a:cs typeface="MS Mincho" charset="-128"/>
              </a:rPr>
              <a:t>現実的な軌道を描くような</a:t>
            </a:r>
            <a:r>
              <a:rPr lang="ja-JP" altLang="en-US" sz="2800" b="1" dirty="0">
                <a:latin typeface="MS Mincho" charset="-128"/>
                <a:ea typeface="MS Mincho" charset="-128"/>
                <a:cs typeface="MS Mincho" charset="-128"/>
              </a:rPr>
              <a:t>シャトルモデル</a:t>
            </a:r>
            <a:r>
              <a:rPr lang="ja-JP" altLang="en-US" sz="2800" dirty="0">
                <a:latin typeface="MS Mincho" charset="-128"/>
                <a:ea typeface="MS Mincho" charset="-128"/>
                <a:cs typeface="MS Mincho" charset="-128"/>
              </a:rPr>
              <a:t>の確立 </a:t>
            </a:r>
            <a:endParaRPr lang="en-US" altLang="ja-JP" sz="2800" dirty="0">
              <a:latin typeface="MS Mincho" charset="-128"/>
              <a:ea typeface="MS Mincho" charset="-128"/>
              <a:cs typeface="MS Mincho" charset="-128"/>
            </a:endParaRPr>
          </a:p>
        </p:txBody>
      </p:sp>
      <p:sp>
        <p:nvSpPr>
          <p:cNvPr id="3" name="TextBox 2">
            <a:extLst>
              <a:ext uri="{FF2B5EF4-FFF2-40B4-BE49-F238E27FC236}">
                <a16:creationId xmlns:a16="http://schemas.microsoft.com/office/drawing/2014/main" id="{9D1618A5-2A4C-C240-90E4-F4FF0DA17DCD}"/>
              </a:ext>
            </a:extLst>
          </p:cNvPr>
          <p:cNvSpPr txBox="1"/>
          <p:nvPr/>
        </p:nvSpPr>
        <p:spPr>
          <a:xfrm>
            <a:off x="2109994" y="3838681"/>
            <a:ext cx="8032968" cy="923330"/>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・シャトルコックのライン判定</a:t>
            </a:r>
            <a:endParaRPr lang="en-US" altLang="ja-JP">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・速いスマッシュやライン際を狙ったショットなどの効果的なトレーニング</a:t>
            </a:r>
            <a:endParaRPr lang="en-US" altLang="ja-JP">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等の期待</a:t>
            </a:r>
            <a:endParaRPr lang="en-US">
              <a:latin typeface="MS Mincho" panose="02020609040205080304" pitchFamily="49" charset="-128"/>
              <a:ea typeface="MS Mincho" panose="02020609040205080304" pitchFamily="49" charset="-128"/>
            </a:endParaRPr>
          </a:p>
        </p:txBody>
      </p:sp>
      <p:sp>
        <p:nvSpPr>
          <p:cNvPr id="6" name="Right Arrow 5">
            <a:extLst>
              <a:ext uri="{FF2B5EF4-FFF2-40B4-BE49-F238E27FC236}">
                <a16:creationId xmlns:a16="http://schemas.microsoft.com/office/drawing/2014/main" id="{B49B45B6-0A55-014D-A4DB-F01DA6741681}"/>
              </a:ext>
            </a:extLst>
          </p:cNvPr>
          <p:cNvSpPr/>
          <p:nvPr/>
        </p:nvSpPr>
        <p:spPr>
          <a:xfrm rot="5400000">
            <a:off x="5936925" y="2553249"/>
            <a:ext cx="379107" cy="1354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884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研究の流れ</a:t>
            </a:r>
            <a:endParaRPr lang="en-US" dirty="0"/>
          </a:p>
        </p:txBody>
      </p:sp>
      <p:sp>
        <p:nvSpPr>
          <p:cNvPr id="8" name="TextBox 7"/>
          <p:cNvSpPr txBox="1"/>
          <p:nvPr/>
        </p:nvSpPr>
        <p:spPr>
          <a:xfrm>
            <a:off x="5165106" y="1898085"/>
            <a:ext cx="2608406" cy="369332"/>
          </a:xfrm>
          <a:prstGeom prst="rect">
            <a:avLst/>
          </a:prstGeom>
          <a:noFill/>
        </p:spPr>
        <p:txBody>
          <a:bodyPr wrap="none" rtlCol="0">
            <a:spAutoFit/>
          </a:bodyPr>
          <a:lstStyle/>
          <a:p>
            <a:r>
              <a:rPr lang="en-US" altLang="ja-JP" dirty="0">
                <a:latin typeface="MS Mincho" charset="-128"/>
                <a:ea typeface="MS Mincho" charset="-128"/>
                <a:cs typeface="MS Mincho" charset="-128"/>
              </a:rPr>
              <a:t>2. </a:t>
            </a:r>
            <a:r>
              <a:rPr lang="ja-JP" altLang="en-US">
                <a:latin typeface="MS Mincho" charset="-128"/>
                <a:ea typeface="MS Mincho" charset="-128"/>
                <a:cs typeface="MS Mincho" charset="-128"/>
              </a:rPr>
              <a:t>物理モデルを考える</a:t>
            </a:r>
            <a:endParaRPr lang="en-US" altLang="ja-JP" dirty="0">
              <a:latin typeface="MS Mincho" charset="-128"/>
              <a:ea typeface="MS Mincho" charset="-128"/>
              <a:cs typeface="MS Mincho" charset="-128"/>
            </a:endParaRPr>
          </a:p>
        </p:txBody>
      </p:sp>
      <p:sp>
        <p:nvSpPr>
          <p:cNvPr id="9" name="TextBox 8"/>
          <p:cNvSpPr txBox="1"/>
          <p:nvPr/>
        </p:nvSpPr>
        <p:spPr>
          <a:xfrm>
            <a:off x="8736525" y="1898085"/>
            <a:ext cx="3300904" cy="923330"/>
          </a:xfrm>
          <a:prstGeom prst="rect">
            <a:avLst/>
          </a:prstGeom>
          <a:noFill/>
        </p:spPr>
        <p:txBody>
          <a:bodyPr wrap="none" rtlCol="0">
            <a:spAutoFit/>
          </a:bodyPr>
          <a:lstStyle/>
          <a:p>
            <a:r>
              <a:rPr lang="en-US" altLang="ja-JP" dirty="0">
                <a:latin typeface="MS Mincho" charset="-128"/>
                <a:ea typeface="MS Mincho" charset="-128"/>
                <a:cs typeface="MS Mincho" charset="-128"/>
              </a:rPr>
              <a:t>3. </a:t>
            </a:r>
            <a:r>
              <a:rPr lang="ja-JP" altLang="en-US" dirty="0">
                <a:latin typeface="MS Mincho" charset="-128"/>
                <a:ea typeface="MS Mincho" charset="-128"/>
                <a:cs typeface="MS Mincho" charset="-128"/>
              </a:rPr>
              <a:t>シミュレーション軌道と</a:t>
            </a:r>
            <a:endParaRPr lang="en-US" altLang="ja-JP" dirty="0">
              <a:latin typeface="MS Mincho" charset="-128"/>
              <a:ea typeface="MS Mincho" charset="-128"/>
              <a:cs typeface="MS Mincho" charset="-128"/>
            </a:endParaRPr>
          </a:p>
          <a:p>
            <a:r>
              <a:rPr lang="en-US" altLang="ja-JP" dirty="0">
                <a:latin typeface="MS Mincho" charset="-128"/>
                <a:ea typeface="MS Mincho" charset="-128"/>
                <a:cs typeface="MS Mincho" charset="-128"/>
              </a:rPr>
              <a:t>   </a:t>
            </a:r>
            <a:r>
              <a:rPr lang="ja-JP" altLang="en-US" dirty="0">
                <a:latin typeface="MS Mincho" charset="-128"/>
                <a:ea typeface="MS Mincho" charset="-128"/>
                <a:cs typeface="MS Mincho" charset="-128"/>
              </a:rPr>
              <a:t>現実の軌道を比較しつつ、</a:t>
            </a:r>
            <a:endParaRPr lang="en-US" altLang="ja-JP" dirty="0">
              <a:latin typeface="MS Mincho" charset="-128"/>
              <a:ea typeface="MS Mincho" charset="-128"/>
              <a:cs typeface="MS Mincho" charset="-128"/>
            </a:endParaRPr>
          </a:p>
          <a:p>
            <a:r>
              <a:rPr lang="ja-JP" altLang="en-US" dirty="0">
                <a:latin typeface="MS Mincho" charset="-128"/>
                <a:ea typeface="MS Mincho" charset="-128"/>
                <a:cs typeface="MS Mincho" charset="-128"/>
              </a:rPr>
              <a:t>　</a:t>
            </a:r>
            <a:r>
              <a:rPr lang="en-US" altLang="ja-JP" dirty="0">
                <a:latin typeface="MS Mincho" charset="-128"/>
                <a:ea typeface="MS Mincho" charset="-128"/>
                <a:cs typeface="MS Mincho" charset="-128"/>
              </a:rPr>
              <a:t> </a:t>
            </a:r>
            <a:r>
              <a:rPr lang="ja-JP" altLang="en-US" dirty="0">
                <a:latin typeface="MS Mincho" charset="-128"/>
                <a:ea typeface="MS Mincho" charset="-128"/>
                <a:cs typeface="MS Mincho" charset="-128"/>
              </a:rPr>
              <a:t>物理的特性を求める</a:t>
            </a:r>
            <a:endParaRPr lang="en-US" dirty="0"/>
          </a:p>
        </p:txBody>
      </p:sp>
      <p:sp>
        <p:nvSpPr>
          <p:cNvPr id="10" name="TextBox 9"/>
          <p:cNvSpPr txBox="1"/>
          <p:nvPr/>
        </p:nvSpPr>
        <p:spPr>
          <a:xfrm>
            <a:off x="1097280" y="1898085"/>
            <a:ext cx="3762568" cy="923330"/>
          </a:xfrm>
          <a:prstGeom prst="rect">
            <a:avLst/>
          </a:prstGeom>
          <a:noFill/>
        </p:spPr>
        <p:txBody>
          <a:bodyPr wrap="none" rtlCol="0">
            <a:spAutoFit/>
          </a:bodyPr>
          <a:lstStyle/>
          <a:p>
            <a:pPr marL="342900" indent="-342900"/>
            <a:r>
              <a:rPr lang="en-US" altLang="ja-JP" dirty="0">
                <a:latin typeface="MS Mincho" charset="-128"/>
                <a:ea typeface="MS Mincho" charset="-128"/>
                <a:cs typeface="MS Mincho" charset="-128"/>
              </a:rPr>
              <a:t>1. </a:t>
            </a:r>
            <a:r>
              <a:rPr lang="ja-JP" altLang="en-US" dirty="0">
                <a:latin typeface="MS Mincho" charset="-128"/>
                <a:ea typeface="MS Mincho" charset="-128"/>
                <a:cs typeface="MS Mincho" charset="-128"/>
              </a:rPr>
              <a:t>バドミントンの練習動画を</a:t>
            </a:r>
            <a:endParaRPr lang="en-US" altLang="ja-JP" dirty="0">
              <a:latin typeface="MS Mincho" charset="-128"/>
              <a:ea typeface="MS Mincho" charset="-128"/>
              <a:cs typeface="MS Mincho" charset="-128"/>
            </a:endParaRPr>
          </a:p>
          <a:p>
            <a:pPr marL="342900" indent="-342900"/>
            <a:r>
              <a:rPr lang="en-US" altLang="ja-JP" dirty="0">
                <a:latin typeface="MS Mincho" charset="-128"/>
                <a:ea typeface="MS Mincho" charset="-128"/>
                <a:cs typeface="MS Mincho" charset="-128"/>
              </a:rPr>
              <a:t>   </a:t>
            </a:r>
            <a:r>
              <a:rPr lang="ja-JP" altLang="en-US" dirty="0">
                <a:latin typeface="MS Mincho" charset="-128"/>
                <a:ea typeface="MS Mincho" charset="-128"/>
                <a:cs typeface="MS Mincho" charset="-128"/>
              </a:rPr>
              <a:t>撮影して，画像処理し，</a:t>
            </a:r>
            <a:endParaRPr lang="en-US" altLang="ja-JP" dirty="0">
              <a:latin typeface="MS Mincho" charset="-128"/>
              <a:ea typeface="MS Mincho" charset="-128"/>
              <a:cs typeface="MS Mincho" charset="-128"/>
            </a:endParaRPr>
          </a:p>
          <a:p>
            <a:pPr marL="342900" indent="-342900"/>
            <a:r>
              <a:rPr lang="en-US" altLang="ja-JP" dirty="0">
                <a:latin typeface="MS Mincho" charset="-128"/>
                <a:ea typeface="MS Mincho" charset="-128"/>
                <a:cs typeface="MS Mincho" charset="-128"/>
              </a:rPr>
              <a:t>   </a:t>
            </a:r>
            <a:r>
              <a:rPr lang="ja-JP" altLang="en-US" dirty="0">
                <a:latin typeface="MS Mincho" charset="-128"/>
                <a:ea typeface="MS Mincho" charset="-128"/>
                <a:cs typeface="MS Mincho" charset="-128"/>
              </a:rPr>
              <a:t>シャトルコック軌道を検出する</a:t>
            </a:r>
            <a:endParaRPr lang="en-US" altLang="ja-JP" dirty="0">
              <a:latin typeface="MS Mincho" charset="-128"/>
              <a:ea typeface="MS Mincho" charset="-128"/>
              <a:cs typeface="MS Mincho" charset="-128"/>
            </a:endParaRPr>
          </a:p>
        </p:txBody>
      </p:sp>
      <mc:AlternateContent xmlns:mc="http://schemas.openxmlformats.org/markup-compatibility/2006" xmlns:a14="http://schemas.microsoft.com/office/drawing/2010/main">
        <mc:Choice Requires="a14">
          <p:sp>
            <p:nvSpPr>
              <p:cNvPr id="13" name="TextBox 12"/>
              <p:cNvSpPr txBox="1"/>
              <p:nvPr/>
            </p:nvSpPr>
            <p:spPr>
              <a:xfrm>
                <a:off x="9452489" y="2910639"/>
                <a:ext cx="160714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ja-JP" i="1" dirty="0">
                          <a:latin typeface="Cambria Math" panose="02040503050406030204" pitchFamily="18" charset="0"/>
                          <a:ea typeface="Cambria Math" panose="02040503050406030204" pitchFamily="18" charset="0"/>
                          <a:cs typeface="MS Mincho" charset="-128"/>
                        </a:rPr>
                        <m:t>𝛾</m:t>
                      </m:r>
                      <m:r>
                        <a:rPr lang="en-US" altLang="ja-JP" i="1" dirty="0">
                          <a:latin typeface="Cambria Math" panose="02040503050406030204" pitchFamily="18" charset="0"/>
                          <a:ea typeface="MS Mincho" charset="-128"/>
                          <a:cs typeface="MS Mincho" charset="-128"/>
                        </a:rPr>
                        <m:t>=</m:t>
                      </m:r>
                      <m:r>
                        <a:rPr lang="en-US" altLang="ja-JP" b="0" i="1" dirty="0">
                          <a:latin typeface="Cambria Math" panose="02040503050406030204" pitchFamily="18" charset="0"/>
                          <a:ea typeface="MS Mincho" charset="-128"/>
                          <a:cs typeface="MS Mincho" charset="-128"/>
                        </a:rPr>
                        <m:t> ?</m:t>
                      </m:r>
                    </m:oMath>
                  </m:oMathPara>
                </a14:m>
                <a:endParaRPr lang="en-US" altLang="ja-JP" dirty="0">
                  <a:latin typeface="MS Mincho" charset="-128"/>
                  <a:ea typeface="MS Mincho" charset="-128"/>
                  <a:cs typeface="MS Mincho" charset="-128"/>
                </a:endParaRPr>
              </a:p>
              <a:p>
                <a:pPr/>
                <a14:m>
                  <m:oMathPara xmlns:m="http://schemas.openxmlformats.org/officeDocument/2006/math">
                    <m:oMathParaPr>
                      <m:jc m:val="centerGroup"/>
                    </m:oMathParaPr>
                    <m:oMath xmlns:m="http://schemas.openxmlformats.org/officeDocument/2006/math">
                      <m:r>
                        <a:rPr lang="en-US" altLang="ja-JP" b="0" i="1" dirty="0" smtClean="0">
                          <a:latin typeface="Cambria Math" panose="02040503050406030204" pitchFamily="18" charset="0"/>
                          <a:ea typeface="MS Mincho" charset="-128"/>
                          <a:cs typeface="MS Mincho" charset="-128"/>
                        </a:rPr>
                        <m:t>𝐼</m:t>
                      </m:r>
                      <m:r>
                        <a:rPr lang="en-US" altLang="ja-JP" b="0" i="1" dirty="0" smtClean="0">
                          <a:latin typeface="Cambria Math" panose="02040503050406030204" pitchFamily="18" charset="0"/>
                          <a:ea typeface="MS Mincho" charset="-128"/>
                          <a:cs typeface="MS Mincho" charset="-128"/>
                        </a:rPr>
                        <m:t>= ?</m:t>
                      </m:r>
                    </m:oMath>
                  </m:oMathPara>
                </a14:m>
                <a:endParaRPr lang="en-US" altLang="ja-JP" dirty="0">
                  <a:latin typeface="MS Mincho" charset="-128"/>
                  <a:ea typeface="MS Mincho" charset="-128"/>
                  <a:cs typeface="MS Mincho" charset="-128"/>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9452489" y="2910639"/>
                <a:ext cx="1607145" cy="646331"/>
              </a:xfrm>
              <a:prstGeom prst="rect">
                <a:avLst/>
              </a:prstGeom>
              <a:blipFill>
                <a:blip r:embed="rId3"/>
                <a:stretch>
                  <a:fillRect b="-9615"/>
                </a:stretch>
              </a:blipFill>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428" y="2982140"/>
            <a:ext cx="2645326" cy="1487996"/>
          </a:xfrm>
          <a:prstGeom prst="rect">
            <a:avLst/>
          </a:prstGeom>
        </p:spPr>
      </p:pic>
      <p:sp>
        <p:nvSpPr>
          <p:cNvPr id="4" name="Curved Right Arrow 3"/>
          <p:cNvSpPr/>
          <p:nvPr/>
        </p:nvSpPr>
        <p:spPr>
          <a:xfrm>
            <a:off x="960456" y="4280453"/>
            <a:ext cx="384313" cy="7655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Picture 5">
            <a:extLst>
              <a:ext uri="{FF2B5EF4-FFF2-40B4-BE49-F238E27FC236}">
                <a16:creationId xmlns:a16="http://schemas.microsoft.com/office/drawing/2014/main" id="{E3EEEE58-F728-9349-A1BA-6DA6C4E00EB7}"/>
              </a:ext>
            </a:extLst>
          </p:cNvPr>
          <p:cNvPicPr>
            <a:picLocks noChangeAspect="1"/>
          </p:cNvPicPr>
          <p:nvPr/>
        </p:nvPicPr>
        <p:blipFill>
          <a:blip r:embed="rId5"/>
          <a:stretch>
            <a:fillRect/>
          </a:stretch>
        </p:blipFill>
        <p:spPr>
          <a:xfrm>
            <a:off x="1407975" y="4747545"/>
            <a:ext cx="2645327" cy="1487996"/>
          </a:xfrm>
          <a:prstGeom prst="rect">
            <a:avLst/>
          </a:prstGeom>
          <a:ln>
            <a:solidFill>
              <a:schemeClr val="tx1"/>
            </a:solidFill>
          </a:ln>
        </p:spPr>
      </p:pic>
      <p:pic>
        <p:nvPicPr>
          <p:cNvPr id="14" name="Picture 13">
            <a:extLst>
              <a:ext uri="{FF2B5EF4-FFF2-40B4-BE49-F238E27FC236}">
                <a16:creationId xmlns:a16="http://schemas.microsoft.com/office/drawing/2014/main" id="{8CE2D973-4D2F-9B49-B5BA-9FAF300B29CF}"/>
              </a:ext>
            </a:extLst>
          </p:cNvPr>
          <p:cNvPicPr>
            <a:picLocks noChangeAspect="1"/>
          </p:cNvPicPr>
          <p:nvPr/>
        </p:nvPicPr>
        <p:blipFill>
          <a:blip r:embed="rId6"/>
          <a:stretch>
            <a:fillRect/>
          </a:stretch>
        </p:blipFill>
        <p:spPr>
          <a:xfrm>
            <a:off x="8961412" y="4008374"/>
            <a:ext cx="2851130" cy="1603761"/>
          </a:xfrm>
          <a:prstGeom prst="rect">
            <a:avLst/>
          </a:prstGeom>
          <a:ln>
            <a:solidFill>
              <a:schemeClr val="tx1"/>
            </a:solidFill>
          </a:ln>
        </p:spPr>
      </p:pic>
      <p:pic>
        <p:nvPicPr>
          <p:cNvPr id="62" name="Picture 61">
            <a:extLst>
              <a:ext uri="{FF2B5EF4-FFF2-40B4-BE49-F238E27FC236}">
                <a16:creationId xmlns:a16="http://schemas.microsoft.com/office/drawing/2014/main" id="{F8851778-AD66-EF41-9CCA-0E2CD5A1E061}"/>
              </a:ext>
            </a:extLst>
          </p:cNvPr>
          <p:cNvPicPr>
            <a:picLocks noChangeAspect="1"/>
          </p:cNvPicPr>
          <p:nvPr/>
        </p:nvPicPr>
        <p:blipFill>
          <a:blip r:embed="rId7"/>
          <a:stretch>
            <a:fillRect/>
          </a:stretch>
        </p:blipFill>
        <p:spPr>
          <a:xfrm>
            <a:off x="4456771" y="3398419"/>
            <a:ext cx="4025077" cy="2698251"/>
          </a:xfrm>
          <a:prstGeom prst="rect">
            <a:avLst/>
          </a:prstGeom>
          <a:ln>
            <a:solidFill>
              <a:schemeClr val="tx1"/>
            </a:solidFill>
          </a:ln>
        </p:spPr>
      </p:pic>
    </p:spTree>
    <p:extLst>
      <p:ext uri="{BB962C8B-B14F-4D97-AF65-F5344CB8AC3E}">
        <p14:creationId xmlns:p14="http://schemas.microsoft.com/office/powerpoint/2010/main" val="31230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動画撮影</a:t>
            </a:r>
            <a:endParaRPr lang="en-US" dirty="0"/>
          </a:p>
        </p:txBody>
      </p:sp>
      <p:pic>
        <p:nvPicPr>
          <p:cNvPr id="5" name="Picture 4">
            <a:extLst>
              <a:ext uri="{FF2B5EF4-FFF2-40B4-BE49-F238E27FC236}">
                <a16:creationId xmlns:a16="http://schemas.microsoft.com/office/drawing/2014/main" id="{C10355D4-FB75-1F49-851F-517300855283}"/>
              </a:ext>
            </a:extLst>
          </p:cNvPr>
          <p:cNvPicPr>
            <a:picLocks noChangeAspect="1"/>
          </p:cNvPicPr>
          <p:nvPr/>
        </p:nvPicPr>
        <p:blipFill rotWithShape="1">
          <a:blip r:embed="rId3"/>
          <a:srcRect l="22072" r="22973"/>
          <a:stretch/>
        </p:blipFill>
        <p:spPr>
          <a:xfrm rot="5400000">
            <a:off x="6419830" y="2559659"/>
            <a:ext cx="2305412" cy="2359738"/>
          </a:xfrm>
          <a:prstGeom prst="rect">
            <a:avLst/>
          </a:prstGeom>
        </p:spPr>
      </p:pic>
      <p:pic>
        <p:nvPicPr>
          <p:cNvPr id="7" name="Picture 6">
            <a:extLst>
              <a:ext uri="{FF2B5EF4-FFF2-40B4-BE49-F238E27FC236}">
                <a16:creationId xmlns:a16="http://schemas.microsoft.com/office/drawing/2014/main" id="{A4271C30-E326-3A4C-B40F-1BB4C3DD1F66}"/>
              </a:ext>
            </a:extLst>
          </p:cNvPr>
          <p:cNvPicPr>
            <a:picLocks noChangeAspect="1"/>
          </p:cNvPicPr>
          <p:nvPr/>
        </p:nvPicPr>
        <p:blipFill>
          <a:blip r:embed="rId4"/>
          <a:stretch>
            <a:fillRect/>
          </a:stretch>
        </p:blipFill>
        <p:spPr>
          <a:xfrm>
            <a:off x="1097280" y="2447090"/>
            <a:ext cx="4979346" cy="3268717"/>
          </a:xfrm>
          <a:prstGeom prst="rect">
            <a:avLst/>
          </a:prstGeom>
        </p:spPr>
      </p:pic>
      <p:sp>
        <p:nvSpPr>
          <p:cNvPr id="8" name="TextBox 7">
            <a:extLst>
              <a:ext uri="{FF2B5EF4-FFF2-40B4-BE49-F238E27FC236}">
                <a16:creationId xmlns:a16="http://schemas.microsoft.com/office/drawing/2014/main" id="{6E9F1DB2-51DF-CB4D-897C-89C0C7DBE1D7}"/>
              </a:ext>
            </a:extLst>
          </p:cNvPr>
          <p:cNvSpPr txBox="1"/>
          <p:nvPr/>
        </p:nvSpPr>
        <p:spPr>
          <a:xfrm>
            <a:off x="5864376" y="5044081"/>
            <a:ext cx="3416320" cy="646331"/>
          </a:xfrm>
          <a:prstGeom prst="rect">
            <a:avLst/>
          </a:prstGeom>
          <a:noFill/>
        </p:spPr>
        <p:txBody>
          <a:bodyPr wrap="none" rtlCol="0">
            <a:spAutoFit/>
          </a:bodyPr>
          <a:lstStyle/>
          <a:p>
            <a:pPr algn="ctr"/>
            <a:r>
              <a:rPr lang="ja-JP" altLang="en-US">
                <a:latin typeface="MS Mincho" panose="02020609040205080304" pitchFamily="49" charset="-128"/>
                <a:ea typeface="MS Mincho" panose="02020609040205080304" pitchFamily="49" charset="-128"/>
              </a:rPr>
              <a:t>ケストレル</a:t>
            </a:r>
            <a:r>
              <a:rPr lang="en-US" altLang="ja-JP">
                <a:latin typeface="MS Mincho" panose="02020609040205080304" pitchFamily="49" charset="-128"/>
                <a:ea typeface="MS Mincho" panose="02020609040205080304" pitchFamily="49" charset="-128"/>
              </a:rPr>
              <a:t>1000</a:t>
            </a:r>
            <a:r>
              <a:rPr lang="ja-JP" altLang="en-US">
                <a:latin typeface="MS Mincho" panose="02020609040205080304" pitchFamily="49" charset="-128"/>
                <a:ea typeface="MS Mincho" panose="02020609040205080304" pitchFamily="49" charset="-128"/>
              </a:rPr>
              <a:t>ポケット風速計</a:t>
            </a:r>
            <a:endParaRPr lang="en-US" altLang="ja-JP">
              <a:latin typeface="MS Mincho" panose="02020609040205080304" pitchFamily="49" charset="-128"/>
              <a:ea typeface="MS Mincho" panose="02020609040205080304" pitchFamily="49" charset="-128"/>
            </a:endParaRPr>
          </a:p>
          <a:p>
            <a:pPr algn="ctr"/>
            <a:r>
              <a:rPr lang="ja-JP" altLang="en-US">
                <a:latin typeface="MS Mincho" panose="02020609040205080304" pitchFamily="49" charset="-128"/>
                <a:ea typeface="MS Mincho" panose="02020609040205080304" pitchFamily="49" charset="-128"/>
              </a:rPr>
              <a:t>（分解能：</a:t>
            </a:r>
            <a:r>
              <a:rPr lang="en-US" altLang="ja-JP">
                <a:latin typeface="MS Mincho" panose="02020609040205080304" pitchFamily="49" charset="-128"/>
                <a:ea typeface="MS Mincho" panose="02020609040205080304" pitchFamily="49" charset="-128"/>
              </a:rPr>
              <a:t>0.4[m/s]</a:t>
            </a:r>
            <a:r>
              <a:rPr lang="ja-JP" altLang="en-US">
                <a:latin typeface="MS Mincho" panose="02020609040205080304" pitchFamily="49" charset="-128"/>
                <a:ea typeface="MS Mincho" panose="02020609040205080304" pitchFamily="49" charset="-128"/>
              </a:rPr>
              <a:t>）</a:t>
            </a:r>
            <a:endParaRPr lang="en-US">
              <a:latin typeface="MS Mincho" panose="02020609040205080304" pitchFamily="49" charset="-128"/>
              <a:ea typeface="MS Mincho" panose="02020609040205080304" pitchFamily="49" charset="-128"/>
            </a:endParaRPr>
          </a:p>
        </p:txBody>
      </p:sp>
      <p:sp>
        <p:nvSpPr>
          <p:cNvPr id="9" name="TextBox 8">
            <a:extLst>
              <a:ext uri="{FF2B5EF4-FFF2-40B4-BE49-F238E27FC236}">
                <a16:creationId xmlns:a16="http://schemas.microsoft.com/office/drawing/2014/main" id="{876B34BF-A909-924D-8A57-C50FF7DC7D02}"/>
              </a:ext>
            </a:extLst>
          </p:cNvPr>
          <p:cNvSpPr txBox="1"/>
          <p:nvPr/>
        </p:nvSpPr>
        <p:spPr>
          <a:xfrm>
            <a:off x="9280696" y="4334351"/>
            <a:ext cx="2839239" cy="646331"/>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空気調和・衛生工学会</a:t>
            </a:r>
            <a:endParaRPr lang="en-US" altLang="ja-JP">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規定：風速</a:t>
            </a:r>
            <a:r>
              <a:rPr lang="en-US">
                <a:latin typeface="MS Mincho" panose="02020609040205080304" pitchFamily="49" charset="-128"/>
                <a:ea typeface="MS Mincho" panose="02020609040205080304" pitchFamily="49" charset="-128"/>
              </a:rPr>
              <a:t>0.15[m/s]</a:t>
            </a:r>
            <a:r>
              <a:rPr lang="ja-JP" altLang="en-US">
                <a:latin typeface="MS Mincho" panose="02020609040205080304" pitchFamily="49" charset="-128"/>
                <a:ea typeface="MS Mincho" panose="02020609040205080304" pitchFamily="49" charset="-128"/>
              </a:rPr>
              <a:t>以下</a:t>
            </a:r>
            <a:endParaRPr lang="en-US">
              <a:latin typeface="MS Mincho" panose="02020609040205080304" pitchFamily="49" charset="-128"/>
              <a:ea typeface="MS Mincho" panose="02020609040205080304" pitchFamily="49" charset="-128"/>
            </a:endParaRPr>
          </a:p>
        </p:txBody>
      </p:sp>
      <p:sp>
        <p:nvSpPr>
          <p:cNvPr id="11" name="TextBox 10">
            <a:extLst>
              <a:ext uri="{FF2B5EF4-FFF2-40B4-BE49-F238E27FC236}">
                <a16:creationId xmlns:a16="http://schemas.microsoft.com/office/drawing/2014/main" id="{11FC38BB-BDBD-8945-8355-C28111BFD142}"/>
              </a:ext>
            </a:extLst>
          </p:cNvPr>
          <p:cNvSpPr txBox="1"/>
          <p:nvPr/>
        </p:nvSpPr>
        <p:spPr>
          <a:xfrm>
            <a:off x="2571290" y="5715807"/>
            <a:ext cx="2608406" cy="646331"/>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フレームレート：</a:t>
            </a:r>
            <a:r>
              <a:rPr lang="en-US" altLang="ja-JP">
                <a:latin typeface="MS Mincho" panose="02020609040205080304" pitchFamily="49" charset="-128"/>
                <a:ea typeface="MS Mincho" panose="02020609040205080304" pitchFamily="49" charset="-128"/>
              </a:rPr>
              <a:t>60fps</a:t>
            </a:r>
          </a:p>
          <a:p>
            <a:r>
              <a:rPr lang="ja-JP" altLang="en-US">
                <a:latin typeface="MS Mincho" panose="02020609040205080304" pitchFamily="49" charset="-128"/>
                <a:ea typeface="MS Mincho" panose="02020609040205080304" pitchFamily="49" charset="-128"/>
              </a:rPr>
              <a:t>解像度：</a:t>
            </a:r>
            <a:r>
              <a:rPr lang="en-US" altLang="ja-JP">
                <a:latin typeface="MS Mincho" panose="02020609040205080304" pitchFamily="49" charset="-128"/>
                <a:ea typeface="MS Mincho" panose="02020609040205080304" pitchFamily="49" charset="-128"/>
              </a:rPr>
              <a:t>1920×1080</a:t>
            </a:r>
            <a:endParaRPr lang="en-US">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2216853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誤差補正</a:t>
            </a:r>
            <a:endParaRPr lang="en-US" dirty="0"/>
          </a:p>
        </p:txBody>
      </p:sp>
      <p:pic>
        <p:nvPicPr>
          <p:cNvPr id="5" name="Picture 4">
            <a:extLst>
              <a:ext uri="{FF2B5EF4-FFF2-40B4-BE49-F238E27FC236}">
                <a16:creationId xmlns:a16="http://schemas.microsoft.com/office/drawing/2014/main" id="{6E9C142F-FC1B-0543-B81F-5C31F7D03CAA}"/>
              </a:ext>
            </a:extLst>
          </p:cNvPr>
          <p:cNvPicPr>
            <a:picLocks noChangeAspect="1"/>
          </p:cNvPicPr>
          <p:nvPr/>
        </p:nvPicPr>
        <p:blipFill>
          <a:blip r:embed="rId3"/>
          <a:stretch>
            <a:fillRect/>
          </a:stretch>
        </p:blipFill>
        <p:spPr>
          <a:xfrm>
            <a:off x="1097280" y="2112580"/>
            <a:ext cx="3797056" cy="3396311"/>
          </a:xfrm>
          <a:prstGeom prst="rect">
            <a:avLst/>
          </a:prstGeom>
        </p:spPr>
      </p:pic>
      <p:sp>
        <p:nvSpPr>
          <p:cNvPr id="6" name="TextBox 5">
            <a:extLst>
              <a:ext uri="{FF2B5EF4-FFF2-40B4-BE49-F238E27FC236}">
                <a16:creationId xmlns:a16="http://schemas.microsoft.com/office/drawing/2014/main" id="{59EB39AD-B7C3-7D46-BBC0-9DB55089211B}"/>
              </a:ext>
            </a:extLst>
          </p:cNvPr>
          <p:cNvSpPr txBox="1"/>
          <p:nvPr/>
        </p:nvSpPr>
        <p:spPr>
          <a:xfrm>
            <a:off x="1749313" y="5699445"/>
            <a:ext cx="2492990"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コートを上から見た図</a:t>
            </a:r>
            <a:endParaRPr lang="en-US">
              <a:latin typeface="MS Mincho" panose="02020609040205080304" pitchFamily="49" charset="-128"/>
              <a:ea typeface="MS Mincho" panose="02020609040205080304" pitchFamily="49" charset="-128"/>
            </a:endParaRPr>
          </a:p>
        </p:txBody>
      </p:sp>
      <p:pic>
        <p:nvPicPr>
          <p:cNvPr id="8" name="Picture 7">
            <a:extLst>
              <a:ext uri="{FF2B5EF4-FFF2-40B4-BE49-F238E27FC236}">
                <a16:creationId xmlns:a16="http://schemas.microsoft.com/office/drawing/2014/main" id="{06BA5277-D547-E043-AE63-E0420F397009}"/>
              </a:ext>
            </a:extLst>
          </p:cNvPr>
          <p:cNvPicPr>
            <a:picLocks noChangeAspect="1"/>
          </p:cNvPicPr>
          <p:nvPr/>
        </p:nvPicPr>
        <p:blipFill>
          <a:blip r:embed="rId4"/>
          <a:stretch>
            <a:fillRect/>
          </a:stretch>
        </p:blipFill>
        <p:spPr>
          <a:xfrm>
            <a:off x="5921529" y="2650196"/>
            <a:ext cx="4126361" cy="2321077"/>
          </a:xfrm>
          <a:prstGeom prst="rect">
            <a:avLst/>
          </a:prstGeom>
          <a:ln>
            <a:solidFill>
              <a:schemeClr val="tx1"/>
            </a:solidFill>
          </a:ln>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1776547-D832-B74E-A209-AE6F8CEE7515}"/>
                  </a:ext>
                </a:extLst>
              </p:cNvPr>
              <p:cNvSpPr txBox="1"/>
              <p:nvPr/>
            </p:nvSpPr>
            <p:spPr>
              <a:xfrm>
                <a:off x="7191735" y="5177816"/>
                <a:ext cx="1585947" cy="369332"/>
              </a:xfrm>
              <a:prstGeom prst="rect">
                <a:avLst/>
              </a:prstGeom>
              <a:noFill/>
            </p:spPr>
            <p:txBody>
              <a:bodyPr wrap="none" rtlCol="0">
                <a:spAutoFit/>
              </a:bodyPr>
              <a:lstStyle/>
              <a:p>
                <a14:m>
                  <m:oMath xmlns:m="http://schemas.openxmlformats.org/officeDocument/2006/math">
                    <m:r>
                      <a:rPr lang="en-US" altLang="ja-JP" b="0" i="1">
                        <a:latin typeface="Cambria Math" panose="02040503050406030204" pitchFamily="18" charset="0"/>
                        <a:ea typeface="MS Mincho" panose="02020609040205080304" pitchFamily="49" charset="-128"/>
                      </a:rPr>
                      <m:t>𝑎𝑛𝑔𝑙𝑒</m:t>
                    </m:r>
                  </m:oMath>
                </a14:m>
                <a:r>
                  <a:rPr lang="en-US" altLang="ja-JP">
                    <a:latin typeface="MS Mincho" panose="02020609040205080304" pitchFamily="49" charset="-128"/>
                    <a:ea typeface="MS Mincho" panose="02020609040205080304" pitchFamily="49" charset="-128"/>
                  </a:rPr>
                  <a:t>=30[°]</a:t>
                </a:r>
                <a:endParaRPr lang="en-US">
                  <a:latin typeface="MS Mincho" panose="02020609040205080304" pitchFamily="49" charset="-128"/>
                  <a:ea typeface="MS Mincho" panose="02020609040205080304" pitchFamily="49" charset="-128"/>
                </a:endParaRPr>
              </a:p>
            </p:txBody>
          </p:sp>
        </mc:Choice>
        <mc:Fallback xmlns="">
          <p:sp>
            <p:nvSpPr>
              <p:cNvPr id="9" name="TextBox 8">
                <a:extLst>
                  <a:ext uri="{FF2B5EF4-FFF2-40B4-BE49-F238E27FC236}">
                    <a16:creationId xmlns:a16="http://schemas.microsoft.com/office/drawing/2014/main" id="{01776547-D832-B74E-A209-AE6F8CEE7515}"/>
                  </a:ext>
                </a:extLst>
              </p:cNvPr>
              <p:cNvSpPr txBox="1">
                <a:spLocks noRot="1" noChangeAspect="1" noMove="1" noResize="1" noEditPoints="1" noAdjustHandles="1" noChangeArrowheads="1" noChangeShapeType="1" noTextEdit="1"/>
              </p:cNvSpPr>
              <p:nvPr/>
            </p:nvSpPr>
            <p:spPr>
              <a:xfrm>
                <a:off x="7191735" y="5177816"/>
                <a:ext cx="1585947" cy="369332"/>
              </a:xfrm>
              <a:prstGeom prst="rect">
                <a:avLst/>
              </a:prstGeom>
              <a:blipFill>
                <a:blip r:embed="rId5"/>
                <a:stretch>
                  <a:fillRect l="-794" t="-13793" r="-2381" b="-20690"/>
                </a:stretch>
              </a:blipFill>
            </p:spPr>
            <p:txBody>
              <a:bodyPr/>
              <a:lstStyle/>
              <a:p>
                <a:r>
                  <a:rPr lang="en-US">
                    <a:noFill/>
                  </a:rPr>
                  <a:t> </a:t>
                </a:r>
              </a:p>
            </p:txBody>
          </p:sp>
        </mc:Fallback>
      </mc:AlternateContent>
      <p:sp>
        <p:nvSpPr>
          <p:cNvPr id="10" name="Right Arrow 9">
            <a:extLst>
              <a:ext uri="{FF2B5EF4-FFF2-40B4-BE49-F238E27FC236}">
                <a16:creationId xmlns:a16="http://schemas.microsoft.com/office/drawing/2014/main" id="{40AA5231-EC65-0942-97F9-83B811D78DAE}"/>
              </a:ext>
            </a:extLst>
          </p:cNvPr>
          <p:cNvSpPr/>
          <p:nvPr/>
        </p:nvSpPr>
        <p:spPr>
          <a:xfrm>
            <a:off x="5183882" y="3392737"/>
            <a:ext cx="448100" cy="8359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446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シャトル軌道検出手順</a:t>
            </a:r>
            <a:endParaRPr lang="en-US" dirty="0"/>
          </a:p>
        </p:txBody>
      </p:sp>
      <p:sp>
        <p:nvSpPr>
          <p:cNvPr id="3" name="TextBox 2"/>
          <p:cNvSpPr txBox="1"/>
          <p:nvPr/>
        </p:nvSpPr>
        <p:spPr>
          <a:xfrm>
            <a:off x="1097280" y="1745541"/>
            <a:ext cx="10456709" cy="1754326"/>
          </a:xfrm>
          <a:prstGeom prst="rect">
            <a:avLst/>
          </a:prstGeom>
          <a:noFill/>
        </p:spPr>
        <p:txBody>
          <a:bodyPr wrap="none" rtlCol="0">
            <a:spAutoFit/>
          </a:bodyPr>
          <a:lstStyle/>
          <a:p>
            <a:pPr>
              <a:lnSpc>
                <a:spcPct val="150000"/>
              </a:lnSpc>
            </a:pPr>
            <a:r>
              <a:rPr lang="ja-JP" altLang="en-US" dirty="0">
                <a:latin typeface="MS Mincho" charset="-128"/>
                <a:ea typeface="MS Mincho" charset="-128"/>
                <a:cs typeface="MS Mincho" charset="-128"/>
              </a:rPr>
              <a:t>①</a:t>
            </a:r>
            <a:r>
              <a:rPr lang="ja-JP" altLang="en-US">
                <a:latin typeface="MS Mincho" charset="-128"/>
                <a:ea typeface="MS Mincho" charset="-128"/>
                <a:cs typeface="MS Mincho" charset="-128"/>
              </a:rPr>
              <a:t>　</a:t>
            </a:r>
            <a:r>
              <a:rPr lang="ja-JP" altLang="en-US" u="sng">
                <a:latin typeface="MS Mincho" charset="-128"/>
                <a:ea typeface="MS Mincho" charset="-128"/>
                <a:cs typeface="MS Mincho" charset="-128"/>
              </a:rPr>
              <a:t>背景</a:t>
            </a:r>
            <a:r>
              <a:rPr lang="ja-JP" altLang="en-US" u="sng" dirty="0">
                <a:latin typeface="MS Mincho" charset="-128"/>
                <a:ea typeface="MS Mincho" charset="-128"/>
                <a:cs typeface="MS Mincho" charset="-128"/>
              </a:rPr>
              <a:t>差分法</a:t>
            </a:r>
            <a:r>
              <a:rPr lang="ja-JP" altLang="en-US" dirty="0">
                <a:latin typeface="MS Mincho" charset="-128"/>
                <a:ea typeface="MS Mincho" charset="-128"/>
                <a:cs typeface="MS Mincho" charset="-128"/>
              </a:rPr>
              <a:t>で</a:t>
            </a:r>
            <a:r>
              <a:rPr lang="ja-JP" altLang="en-US">
                <a:latin typeface="MS Mincho" charset="-128"/>
                <a:ea typeface="MS Mincho" charset="-128"/>
                <a:cs typeface="MS Mincho" charset="-128"/>
              </a:rPr>
              <a:t>動体検出</a:t>
            </a:r>
            <a:endParaRPr lang="en-US" altLang="ja-JP">
              <a:latin typeface="MS Mincho" charset="-128"/>
              <a:ea typeface="MS Mincho" charset="-128"/>
              <a:cs typeface="MS Mincho" charset="-128"/>
            </a:endParaRPr>
          </a:p>
          <a:p>
            <a:pPr>
              <a:lnSpc>
                <a:spcPct val="150000"/>
              </a:lnSpc>
            </a:pPr>
            <a:r>
              <a:rPr lang="ja-JP" altLang="en-US">
                <a:latin typeface="MS Mincho" charset="-128"/>
                <a:ea typeface="MS Mincho" charset="-128"/>
                <a:cs typeface="MS Mincho" charset="-128"/>
              </a:rPr>
              <a:t>②　</a:t>
            </a:r>
            <a:r>
              <a:rPr lang="ja-JP" altLang="en-US" u="sng">
                <a:latin typeface="MS Mincho" charset="-128"/>
                <a:ea typeface="MS Mincho" charset="-128"/>
                <a:cs typeface="MS Mincho" charset="-128"/>
              </a:rPr>
              <a:t>ラベリング</a:t>
            </a:r>
            <a:r>
              <a:rPr lang="ja-JP" altLang="en-US">
                <a:latin typeface="MS Mincho" charset="-128"/>
                <a:ea typeface="MS Mincho" charset="-128"/>
                <a:cs typeface="MS Mincho" charset="-128"/>
              </a:rPr>
              <a:t>を行い、各領域の重心座標と面積を取得</a:t>
            </a:r>
            <a:r>
              <a:rPr lang="en-US" altLang="ja-JP">
                <a:latin typeface="MS Mincho" charset="-128"/>
                <a:ea typeface="MS Mincho" charset="-128"/>
                <a:cs typeface="MS Mincho" charset="-128"/>
              </a:rPr>
              <a:t> (</a:t>
            </a:r>
            <a:r>
              <a:rPr lang="ja-JP" altLang="en-US">
                <a:latin typeface="MS Mincho" charset="-128"/>
                <a:ea typeface="MS Mincho" charset="-128"/>
                <a:cs typeface="MS Mincho" charset="-128"/>
              </a:rPr>
              <a:t>面積値の小さいものはノイズとして除去</a:t>
            </a:r>
            <a:r>
              <a:rPr lang="en-US" altLang="ja-JP">
                <a:latin typeface="MS Mincho" charset="-128"/>
                <a:ea typeface="MS Mincho" charset="-128"/>
                <a:cs typeface="MS Mincho" charset="-128"/>
              </a:rPr>
              <a:t>)</a:t>
            </a:r>
            <a:endParaRPr lang="en-US" altLang="ja-JP" dirty="0">
              <a:latin typeface="MS Mincho" charset="-128"/>
              <a:ea typeface="MS Mincho" charset="-128"/>
              <a:cs typeface="MS Mincho" charset="-128"/>
            </a:endParaRPr>
          </a:p>
          <a:p>
            <a:pPr>
              <a:lnSpc>
                <a:spcPct val="150000"/>
              </a:lnSpc>
            </a:pPr>
            <a:r>
              <a:rPr lang="ja-JP" altLang="en-US">
                <a:latin typeface="MS Mincho" charset="-128"/>
                <a:ea typeface="MS Mincho" charset="-128"/>
                <a:cs typeface="MS Mincho" charset="-128"/>
              </a:rPr>
              <a:t>③</a:t>
            </a:r>
            <a:r>
              <a:rPr lang="ja-JP" altLang="en-US" dirty="0">
                <a:latin typeface="MS Mincho" charset="-128"/>
                <a:ea typeface="MS Mincho" charset="-128"/>
                <a:cs typeface="MS Mincho" charset="-128"/>
              </a:rPr>
              <a:t>　ネットの位置</a:t>
            </a:r>
            <a:r>
              <a:rPr lang="en-US" altLang="ja-JP" dirty="0">
                <a:latin typeface="MS Mincho" charset="-128"/>
                <a:ea typeface="MS Mincho" charset="-128"/>
                <a:cs typeface="MS Mincho" charset="-128"/>
              </a:rPr>
              <a:t>(x</a:t>
            </a:r>
            <a:r>
              <a:rPr lang="ja-JP" altLang="en-US" dirty="0">
                <a:latin typeface="MS Mincho" charset="-128"/>
                <a:ea typeface="MS Mincho" charset="-128"/>
                <a:cs typeface="MS Mincho" charset="-128"/>
              </a:rPr>
              <a:t>座標</a:t>
            </a:r>
            <a:r>
              <a:rPr lang="en-US" altLang="ja-JP" dirty="0">
                <a:latin typeface="MS Mincho" charset="-128"/>
                <a:ea typeface="MS Mincho" charset="-128"/>
                <a:cs typeface="MS Mincho" charset="-128"/>
              </a:rPr>
              <a:t>)</a:t>
            </a:r>
            <a:r>
              <a:rPr lang="ja-JP" altLang="en-US" dirty="0">
                <a:latin typeface="MS Mincho" charset="-128"/>
                <a:ea typeface="MS Mincho" charset="-128"/>
                <a:cs typeface="MS Mincho" charset="-128"/>
              </a:rPr>
              <a:t>を閾値として、閾値をまたぐ動体をシャトルとして検出</a:t>
            </a:r>
            <a:endParaRPr lang="en-US" altLang="ja-JP" dirty="0">
              <a:latin typeface="MS Mincho" charset="-128"/>
              <a:ea typeface="MS Mincho" charset="-128"/>
              <a:cs typeface="MS Mincho" charset="-128"/>
            </a:endParaRPr>
          </a:p>
          <a:p>
            <a:pPr>
              <a:lnSpc>
                <a:spcPct val="150000"/>
              </a:lnSpc>
            </a:pPr>
            <a:r>
              <a:rPr lang="ja-JP" altLang="en-US">
                <a:latin typeface="MS Mincho" charset="-128"/>
                <a:ea typeface="MS Mincho" charset="-128"/>
                <a:cs typeface="MS Mincho" charset="-128"/>
              </a:rPr>
              <a:t>④　検出点近傍について、</a:t>
            </a:r>
            <a:r>
              <a:rPr lang="en-US" altLang="ja-JP">
                <a:latin typeface="MS Mincho" charset="-128"/>
                <a:ea typeface="MS Mincho" charset="-128"/>
                <a:cs typeface="MS Mincho" charset="-128"/>
              </a:rPr>
              <a:t>1</a:t>
            </a:r>
            <a:r>
              <a:rPr lang="ja-JP" altLang="en-US">
                <a:latin typeface="MS Mincho" charset="-128"/>
                <a:ea typeface="MS Mincho" charset="-128"/>
                <a:cs typeface="MS Mincho" charset="-128"/>
              </a:rPr>
              <a:t>フレームごとに走査</a:t>
            </a:r>
            <a:r>
              <a:rPr lang="en-US" altLang="ja-JP">
                <a:latin typeface="MS Mincho" charset="-128"/>
                <a:ea typeface="MS Mincho" charset="-128"/>
                <a:cs typeface="MS Mincho" charset="-128"/>
              </a:rPr>
              <a:t>(</a:t>
            </a:r>
            <a:r>
              <a:rPr lang="ja-JP" altLang="en-US">
                <a:latin typeface="MS Mincho" charset="-128"/>
                <a:ea typeface="MS Mincho" charset="-128"/>
                <a:cs typeface="MS Mincho" charset="-128"/>
              </a:rPr>
              <a:t>座標と面積を調べる</a:t>
            </a:r>
            <a:r>
              <a:rPr lang="en-US" altLang="ja-JP">
                <a:latin typeface="MS Mincho" charset="-128"/>
                <a:ea typeface="MS Mincho" charset="-128"/>
                <a:cs typeface="MS Mincho" charset="-128"/>
              </a:rPr>
              <a:t>)</a:t>
            </a:r>
            <a:endParaRPr lang="en-US" dirty="0">
              <a:latin typeface="MS Mincho" charset="-128"/>
              <a:ea typeface="MS Mincho" charset="-128"/>
              <a:cs typeface="MS Mincho" charset="-12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971" y="3647918"/>
            <a:ext cx="4002754" cy="2251549"/>
          </a:xfrm>
          <a:prstGeom prst="rect">
            <a:avLst/>
          </a:prstGeom>
        </p:spPr>
      </p:pic>
      <p:cxnSp>
        <p:nvCxnSpPr>
          <p:cNvPr id="7" name="Straight Connector 6"/>
          <p:cNvCxnSpPr/>
          <p:nvPr/>
        </p:nvCxnSpPr>
        <p:spPr>
          <a:xfrm flipH="1">
            <a:off x="8991478" y="3576329"/>
            <a:ext cx="1" cy="2176529"/>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8636316" y="4410112"/>
            <a:ext cx="143180" cy="1431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0714205" y="3391662"/>
            <a:ext cx="284052" cy="369332"/>
          </a:xfrm>
          <a:prstGeom prst="rect">
            <a:avLst/>
          </a:prstGeom>
          <a:noFill/>
        </p:spPr>
        <p:txBody>
          <a:bodyPr wrap="none" rtlCol="0">
            <a:spAutoFit/>
          </a:bodyPr>
          <a:lstStyle/>
          <a:p>
            <a:r>
              <a:rPr lang="en-US"/>
              <a:t>x</a:t>
            </a:r>
          </a:p>
        </p:txBody>
      </p:sp>
      <p:cxnSp>
        <p:nvCxnSpPr>
          <p:cNvPr id="24" name="Straight Arrow Connector 23"/>
          <p:cNvCxnSpPr/>
          <p:nvPr/>
        </p:nvCxnSpPr>
        <p:spPr>
          <a:xfrm>
            <a:off x="7258197" y="3576328"/>
            <a:ext cx="33431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248361" y="3565756"/>
            <a:ext cx="0" cy="2212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116171" y="5702497"/>
            <a:ext cx="288862" cy="369332"/>
          </a:xfrm>
          <a:prstGeom prst="rect">
            <a:avLst/>
          </a:prstGeom>
          <a:noFill/>
        </p:spPr>
        <p:txBody>
          <a:bodyPr wrap="none" rtlCol="0">
            <a:spAutoFit/>
          </a:bodyPr>
          <a:lstStyle/>
          <a:p>
            <a:r>
              <a:rPr lang="en-US"/>
              <a:t>y</a:t>
            </a:r>
          </a:p>
        </p:txBody>
      </p:sp>
      <p:sp>
        <p:nvSpPr>
          <p:cNvPr id="33" name="Right Arrow 32"/>
          <p:cNvSpPr/>
          <p:nvPr/>
        </p:nvSpPr>
        <p:spPr>
          <a:xfrm rot="20399792">
            <a:off x="8871660" y="4277721"/>
            <a:ext cx="316913" cy="220266"/>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251437" y="4227034"/>
            <a:ext cx="143180" cy="1431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8179834" y="4545548"/>
            <a:ext cx="143180" cy="143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727569" y="4702103"/>
            <a:ext cx="143180" cy="143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9742729" y="4155444"/>
            <a:ext cx="143180" cy="143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10253801" y="4334777"/>
            <a:ext cx="143180" cy="1431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434841" y="5188731"/>
            <a:ext cx="1569660" cy="369332"/>
          </a:xfrm>
          <a:prstGeom prst="rect">
            <a:avLst/>
          </a:prstGeom>
          <a:noFill/>
        </p:spPr>
        <p:txBody>
          <a:bodyPr wrap="none" rtlCol="0">
            <a:spAutoFit/>
          </a:bodyPr>
          <a:lstStyle/>
          <a:p>
            <a:r>
              <a:rPr lang="ja-JP" altLang="en-US">
                <a:latin typeface="MS Mincho" charset="-128"/>
                <a:ea typeface="MS Mincho" charset="-128"/>
                <a:cs typeface="MS Mincho" charset="-128"/>
              </a:rPr>
              <a:t>前のフレーム</a:t>
            </a:r>
            <a:endParaRPr lang="en-US">
              <a:latin typeface="MS Mincho" charset="-128"/>
              <a:ea typeface="MS Mincho" charset="-128"/>
              <a:cs typeface="MS Mincho" charset="-128"/>
            </a:endParaRPr>
          </a:p>
        </p:txBody>
      </p:sp>
      <p:sp>
        <p:nvSpPr>
          <p:cNvPr id="42" name="TextBox 41"/>
          <p:cNvSpPr txBox="1"/>
          <p:nvPr/>
        </p:nvSpPr>
        <p:spPr>
          <a:xfrm>
            <a:off x="7277695" y="5887163"/>
            <a:ext cx="3877985" cy="369332"/>
          </a:xfrm>
          <a:prstGeom prst="rect">
            <a:avLst/>
          </a:prstGeom>
          <a:noFill/>
        </p:spPr>
        <p:txBody>
          <a:bodyPr wrap="none" rtlCol="0">
            <a:spAutoFit/>
          </a:bodyPr>
          <a:lstStyle/>
          <a:p>
            <a:r>
              <a:rPr lang="ja-JP" altLang="en-US">
                <a:latin typeface="MS Mincho" charset="-128"/>
                <a:ea typeface="MS Mincho" charset="-128"/>
                <a:cs typeface="MS Mincho" charset="-128"/>
              </a:rPr>
              <a:t>シャトルが左から右へ横切った場合</a:t>
            </a:r>
            <a:endParaRPr lang="en-US">
              <a:latin typeface="MS Mincho" charset="-128"/>
              <a:ea typeface="MS Mincho" charset="-128"/>
              <a:cs typeface="MS Mincho" charset="-128"/>
            </a:endParaRPr>
          </a:p>
        </p:txBody>
      </p:sp>
      <p:sp>
        <p:nvSpPr>
          <p:cNvPr id="43" name="TextBox 42"/>
          <p:cNvSpPr txBox="1"/>
          <p:nvPr/>
        </p:nvSpPr>
        <p:spPr>
          <a:xfrm>
            <a:off x="3136350" y="5887163"/>
            <a:ext cx="1107996" cy="369332"/>
          </a:xfrm>
          <a:prstGeom prst="rect">
            <a:avLst/>
          </a:prstGeom>
          <a:noFill/>
        </p:spPr>
        <p:txBody>
          <a:bodyPr wrap="none" rtlCol="0">
            <a:spAutoFit/>
          </a:bodyPr>
          <a:lstStyle/>
          <a:p>
            <a:r>
              <a:rPr lang="ja-JP" altLang="en-US">
                <a:latin typeface="MS Mincho" charset="-128"/>
                <a:ea typeface="MS Mincho" charset="-128"/>
                <a:cs typeface="MS Mincho" charset="-128"/>
              </a:rPr>
              <a:t>動体検出</a:t>
            </a:r>
            <a:endParaRPr lang="en-US">
              <a:latin typeface="MS Mincho" charset="-128"/>
              <a:ea typeface="MS Mincho" charset="-128"/>
              <a:cs typeface="MS Mincho" charset="-128"/>
            </a:endParaRPr>
          </a:p>
        </p:txBody>
      </p:sp>
      <p:sp>
        <p:nvSpPr>
          <p:cNvPr id="44" name="Right Arrow 43"/>
          <p:cNvSpPr/>
          <p:nvPr/>
        </p:nvSpPr>
        <p:spPr>
          <a:xfrm rot="10800000">
            <a:off x="7870749" y="5053295"/>
            <a:ext cx="759854" cy="86963"/>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4"/>
          <p:cNvSpPr/>
          <p:nvPr/>
        </p:nvSpPr>
        <p:spPr>
          <a:xfrm>
            <a:off x="9376705" y="5052116"/>
            <a:ext cx="759854" cy="86963"/>
          </a:xfrm>
          <a:prstGeom prst="rightArrow">
            <a:avLst/>
          </a:prstGeom>
          <a:solidFill>
            <a:srgbClr val="FFFF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9227704" y="5188731"/>
            <a:ext cx="1569660" cy="369332"/>
          </a:xfrm>
          <a:prstGeom prst="rect">
            <a:avLst/>
          </a:prstGeom>
          <a:noFill/>
        </p:spPr>
        <p:txBody>
          <a:bodyPr wrap="none" rtlCol="0">
            <a:spAutoFit/>
          </a:bodyPr>
          <a:lstStyle/>
          <a:p>
            <a:r>
              <a:rPr lang="ja-JP" altLang="en-US">
                <a:latin typeface="MS Mincho" charset="-128"/>
                <a:ea typeface="MS Mincho" charset="-128"/>
                <a:cs typeface="MS Mincho" charset="-128"/>
              </a:rPr>
              <a:t>後のフレーム</a:t>
            </a:r>
            <a:endParaRPr lang="en-US">
              <a:latin typeface="MS Mincho" charset="-128"/>
              <a:ea typeface="MS Mincho" charset="-128"/>
              <a:cs typeface="MS Mincho" charset="-128"/>
            </a:endParaRPr>
          </a:p>
        </p:txBody>
      </p:sp>
      <p:cxnSp>
        <p:nvCxnSpPr>
          <p:cNvPr id="48" name="Straight Connector 47"/>
          <p:cNvCxnSpPr>
            <a:endCxn id="51" idx="3"/>
          </p:cNvCxnSpPr>
          <p:nvPr/>
        </p:nvCxnSpPr>
        <p:spPr>
          <a:xfrm flipH="1">
            <a:off x="8552159" y="3903957"/>
            <a:ext cx="418929" cy="569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905828" y="3776249"/>
            <a:ext cx="646331" cy="369332"/>
          </a:xfrm>
          <a:prstGeom prst="rect">
            <a:avLst/>
          </a:prstGeom>
          <a:noFill/>
        </p:spPr>
        <p:txBody>
          <a:bodyPr wrap="none" rtlCol="0">
            <a:spAutoFit/>
          </a:bodyPr>
          <a:lstStyle/>
          <a:p>
            <a:r>
              <a:rPr lang="ja-JP" altLang="en-US">
                <a:latin typeface="MS Mincho" charset="-128"/>
                <a:ea typeface="MS Mincho" charset="-128"/>
                <a:cs typeface="MS Mincho" charset="-128"/>
              </a:rPr>
              <a:t>閾値</a:t>
            </a:r>
            <a:endParaRPr lang="en-US">
              <a:latin typeface="MS Mincho" charset="-128"/>
              <a:ea typeface="MS Mincho" charset="-128"/>
              <a:cs typeface="MS Mincho" charset="-128"/>
            </a:endParaRPr>
          </a:p>
        </p:txBody>
      </p:sp>
    </p:spTree>
    <p:extLst>
      <p:ext uri="{BB962C8B-B14F-4D97-AF65-F5344CB8AC3E}">
        <p14:creationId xmlns:p14="http://schemas.microsoft.com/office/powerpoint/2010/main" val="457580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dirty="0"/>
              <a:t>シャトルコックのモデル化</a:t>
            </a:r>
            <a:endParaRPr lang="en-US" dirty="0"/>
          </a:p>
        </p:txBody>
      </p:sp>
      <p:sp>
        <p:nvSpPr>
          <p:cNvPr id="4" name="TextBox 3">
            <a:extLst>
              <a:ext uri="{FF2B5EF4-FFF2-40B4-BE49-F238E27FC236}">
                <a16:creationId xmlns:a16="http://schemas.microsoft.com/office/drawing/2014/main" id="{AFC6F59C-CFA4-9847-B87D-66824845E239}"/>
              </a:ext>
            </a:extLst>
          </p:cNvPr>
          <p:cNvSpPr txBox="1"/>
          <p:nvPr/>
        </p:nvSpPr>
        <p:spPr>
          <a:xfrm>
            <a:off x="4895958" y="2227641"/>
            <a:ext cx="2262158"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異なる粘性抵抗係数</a:t>
            </a:r>
            <a:endParaRPr lang="en-US" altLang="ja-JP">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D198E25-C836-E341-BBD0-BCBDF0EBAD91}"/>
                  </a:ext>
                </a:extLst>
              </p:cNvPr>
              <p:cNvSpPr/>
              <p:nvPr/>
            </p:nvSpPr>
            <p:spPr>
              <a:xfrm>
                <a:off x="2202301" y="2999369"/>
                <a:ext cx="27786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a:latin typeface="Cambria Math" panose="02040503050406030204" pitchFamily="18" charset="0"/>
                            </a:rPr>
                            <m:t>⊥</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i="0">
                              <a:latin typeface="Cambria Math" panose="02040503050406030204" pitchFamily="18" charset="0"/>
                            </a:rPr>
                            <m:t>⊥</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a:p>
            </p:txBody>
          </p:sp>
        </mc:Choice>
        <mc:Fallback xmlns="">
          <p:sp>
            <p:nvSpPr>
              <p:cNvPr id="5" name="Rectangle 4">
                <a:extLst>
                  <a:ext uri="{FF2B5EF4-FFF2-40B4-BE49-F238E27FC236}">
                    <a16:creationId xmlns:a16="http://schemas.microsoft.com/office/drawing/2014/main" id="{2D198E25-C836-E341-BBD0-BCBDF0EBAD91}"/>
                  </a:ext>
                </a:extLst>
              </p:cNvPr>
              <p:cNvSpPr>
                <a:spLocks noRot="1" noChangeAspect="1" noMove="1" noResize="1" noEditPoints="1" noAdjustHandles="1" noChangeArrowheads="1" noChangeShapeType="1" noTextEdit="1"/>
              </p:cNvSpPr>
              <p:nvPr/>
            </p:nvSpPr>
            <p:spPr>
              <a:xfrm>
                <a:off x="2202301" y="2999369"/>
                <a:ext cx="2778645"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326551F-9553-E844-B6EA-FEF4A6AA7764}"/>
                  </a:ext>
                </a:extLst>
              </p:cNvPr>
              <p:cNvSpPr/>
              <p:nvPr/>
            </p:nvSpPr>
            <p:spPr>
              <a:xfrm>
                <a:off x="2206348" y="3405787"/>
                <a:ext cx="4866781"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0">
                          <a:latin typeface="Cambria Math" panose="02040503050406030204" pitchFamily="18" charset="0"/>
                        </a:rPr>
                        <m:t> </m:t>
                      </m:r>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a:latin typeface="Cambria Math" panose="02040503050406030204" pitchFamily="18" charset="0"/>
                            </a:rPr>
                            <m:t>∥</m:t>
                          </m:r>
                        </m:sub>
                      </m:sSub>
                      <m:r>
                        <a:rPr lang="en-US" b="0" i="1">
                          <a:latin typeface="Cambria Math" panose="02040503050406030204" pitchFamily="18" charset="0"/>
                        </a:rPr>
                        <m:t> </m:t>
                      </m:r>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𝑣𝑖𝑠</m:t>
                          </m:r>
                          <m:r>
                            <a:rPr lang="en-US">
                              <a:latin typeface="Cambria Math" panose="02040503050406030204" pitchFamily="18" charset="0"/>
                            </a:rPr>
                            <m:t>∥</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e>
                        <m:sub>
                          <m:r>
                            <a:rPr lang="en-US" i="1">
                              <a:latin typeface="Cambria Math" panose="02040503050406030204" pitchFamily="18" charset="0"/>
                            </a:rPr>
                            <m:t>𝑖𝑛𝑒</m:t>
                          </m:r>
                        </m:sub>
                      </m:sSub>
                      <m:r>
                        <a:rPr lang="en-US" i="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e>
                      </m:d>
                      <m:r>
                        <a:rPr lang="en-US" i="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0">
                              <a:latin typeface="Cambria Math" panose="02040503050406030204" pitchFamily="18" charset="0"/>
                            </a:rPr>
                            <m:t>∥</m:t>
                          </m:r>
                        </m:sub>
                      </m:sSub>
                      <m:d>
                        <m:dPr>
                          <m:ctrlPr>
                            <a:rPr lang="en-US" i="1">
                              <a:latin typeface="Cambria Math" panose="02040503050406030204" pitchFamily="18" charset="0"/>
                            </a:rPr>
                          </m:ctrlPr>
                        </m:dPr>
                        <m:e>
                          <m:r>
                            <a:rPr lang="en-US" i="1">
                              <a:latin typeface="Cambria Math" panose="02040503050406030204" pitchFamily="18" charset="0"/>
                            </a:rPr>
                            <m:t>𝑡</m:t>
                          </m:r>
                        </m:e>
                      </m:d>
                    </m:oMath>
                  </m:oMathPara>
                </a14:m>
                <a:endParaRPr lang="en-US"/>
              </a:p>
            </p:txBody>
          </p:sp>
        </mc:Choice>
        <mc:Fallback xmlns="">
          <p:sp>
            <p:nvSpPr>
              <p:cNvPr id="7" name="Rectangle 6">
                <a:extLst>
                  <a:ext uri="{FF2B5EF4-FFF2-40B4-BE49-F238E27FC236}">
                    <a16:creationId xmlns:a16="http://schemas.microsoft.com/office/drawing/2014/main" id="{0326551F-9553-E844-B6EA-FEF4A6AA7764}"/>
                  </a:ext>
                </a:extLst>
              </p:cNvPr>
              <p:cNvSpPr>
                <a:spLocks noRot="1" noChangeAspect="1" noMove="1" noResize="1" noEditPoints="1" noAdjustHandles="1" noChangeArrowheads="1" noChangeShapeType="1" noTextEdit="1"/>
              </p:cNvSpPr>
              <p:nvPr/>
            </p:nvSpPr>
            <p:spPr>
              <a:xfrm>
                <a:off x="2206348" y="3405787"/>
                <a:ext cx="4866781" cy="404983"/>
              </a:xfrm>
              <a:prstGeom prst="rect">
                <a:avLst/>
              </a:prstGeom>
              <a:blipFill>
                <a:blip r:embed="rId4"/>
                <a:stretch>
                  <a:fillRect b="-9091"/>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7336CFD5-AEE2-0E41-A6C2-32D49468BC92}"/>
              </a:ext>
            </a:extLst>
          </p:cNvPr>
          <p:cNvSpPr txBox="1"/>
          <p:nvPr/>
        </p:nvSpPr>
        <p:spPr>
          <a:xfrm>
            <a:off x="1094305" y="3423612"/>
            <a:ext cx="1107996"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平行方向</a:t>
            </a:r>
            <a:endParaRPr lang="en-US" altLang="ja-JP">
              <a:latin typeface="MS Mincho" panose="02020609040205080304" pitchFamily="49" charset="-128"/>
              <a:ea typeface="MS Mincho" panose="02020609040205080304" pitchFamily="49" charset="-128"/>
            </a:endParaRPr>
          </a:p>
        </p:txBody>
      </p:sp>
      <p:sp>
        <p:nvSpPr>
          <p:cNvPr id="59" name="TextBox 58">
            <a:extLst>
              <a:ext uri="{FF2B5EF4-FFF2-40B4-BE49-F238E27FC236}">
                <a16:creationId xmlns:a16="http://schemas.microsoft.com/office/drawing/2014/main" id="{57594763-B8E2-2C48-A092-8D29245435F7}"/>
              </a:ext>
            </a:extLst>
          </p:cNvPr>
          <p:cNvSpPr txBox="1"/>
          <p:nvPr/>
        </p:nvSpPr>
        <p:spPr>
          <a:xfrm>
            <a:off x="1091779" y="2993225"/>
            <a:ext cx="1107996"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垂直方向</a:t>
            </a:r>
            <a:endParaRPr lang="en-US" altLang="ja-JP">
              <a:latin typeface="MS Mincho" panose="02020609040205080304" pitchFamily="49" charset="-128"/>
              <a:ea typeface="MS Mincho" panose="02020609040205080304" pitchFamily="49" charset="-128"/>
            </a:endParaRPr>
          </a:p>
        </p:txBody>
      </p:sp>
      <p:sp>
        <p:nvSpPr>
          <p:cNvPr id="60" name="Oval 59">
            <a:extLst>
              <a:ext uri="{FF2B5EF4-FFF2-40B4-BE49-F238E27FC236}">
                <a16:creationId xmlns:a16="http://schemas.microsoft.com/office/drawing/2014/main" id="{AEF3132E-AC5F-5A4C-B637-2C114892575A}"/>
              </a:ext>
            </a:extLst>
          </p:cNvPr>
          <p:cNvSpPr/>
          <p:nvPr/>
        </p:nvSpPr>
        <p:spPr>
          <a:xfrm rot="10800000">
            <a:off x="3609452" y="2884939"/>
            <a:ext cx="570717" cy="5707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7B3B96-29AF-1A4E-9D7C-D7F13FCF7D96}"/>
              </a:ext>
            </a:extLst>
          </p:cNvPr>
          <p:cNvSpPr/>
          <p:nvPr/>
        </p:nvSpPr>
        <p:spPr>
          <a:xfrm rot="11922081">
            <a:off x="3619825" y="3371953"/>
            <a:ext cx="570717" cy="57071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a:extLst>
              <a:ext uri="{FF2B5EF4-FFF2-40B4-BE49-F238E27FC236}">
                <a16:creationId xmlns:a16="http://schemas.microsoft.com/office/drawing/2014/main" id="{8A82D09F-6D6B-A74B-A399-DD23E6E9460E}"/>
              </a:ext>
            </a:extLst>
          </p:cNvPr>
          <p:cNvCxnSpPr>
            <a:cxnSpLocks/>
            <a:stCxn id="60" idx="3"/>
            <a:endCxn id="4" idx="2"/>
          </p:cNvCxnSpPr>
          <p:nvPr/>
        </p:nvCxnSpPr>
        <p:spPr>
          <a:xfrm flipV="1">
            <a:off x="4096589" y="2596973"/>
            <a:ext cx="1930448" cy="37154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2BBCA2-29DC-2F49-B932-346B9ADFAF88}"/>
              </a:ext>
            </a:extLst>
          </p:cNvPr>
          <p:cNvCxnSpPr>
            <a:cxnSpLocks/>
            <a:stCxn id="61" idx="3"/>
            <a:endCxn id="4" idx="2"/>
          </p:cNvCxnSpPr>
          <p:nvPr/>
        </p:nvCxnSpPr>
        <p:spPr>
          <a:xfrm flipV="1">
            <a:off x="4161006" y="2596973"/>
            <a:ext cx="1866031" cy="9339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B94E16-D94E-CD42-9EF2-7FA10B7E1427}"/>
              </a:ext>
            </a:extLst>
          </p:cNvPr>
          <p:cNvSpPr txBox="1"/>
          <p:nvPr/>
        </p:nvSpPr>
        <p:spPr>
          <a:xfrm>
            <a:off x="2829421" y="3894737"/>
            <a:ext cx="877163"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重力項</a:t>
            </a:r>
            <a:endParaRPr lang="en-US">
              <a:latin typeface="MS Mincho" panose="02020609040205080304" pitchFamily="49" charset="-128"/>
              <a:ea typeface="MS Mincho" panose="02020609040205080304" pitchFamily="49" charset="-128"/>
            </a:endParaRPr>
          </a:p>
        </p:txBody>
      </p:sp>
      <p:sp>
        <p:nvSpPr>
          <p:cNvPr id="55" name="TextBox 54">
            <a:extLst>
              <a:ext uri="{FF2B5EF4-FFF2-40B4-BE49-F238E27FC236}">
                <a16:creationId xmlns:a16="http://schemas.microsoft.com/office/drawing/2014/main" id="{D4AAE72C-42CC-EC45-B40E-52143B0C541D}"/>
              </a:ext>
            </a:extLst>
          </p:cNvPr>
          <p:cNvSpPr txBox="1"/>
          <p:nvPr/>
        </p:nvSpPr>
        <p:spPr>
          <a:xfrm>
            <a:off x="3832921" y="3888536"/>
            <a:ext cx="877163"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粘性項</a:t>
            </a:r>
            <a:endParaRPr lang="en-US">
              <a:latin typeface="MS Mincho" panose="02020609040205080304" pitchFamily="49" charset="-128"/>
              <a:ea typeface="MS Mincho" panose="02020609040205080304" pitchFamily="49" charset="-128"/>
            </a:endParaRPr>
          </a:p>
        </p:txBody>
      </p:sp>
      <p:sp>
        <p:nvSpPr>
          <p:cNvPr id="56" name="TextBox 55">
            <a:extLst>
              <a:ext uri="{FF2B5EF4-FFF2-40B4-BE49-F238E27FC236}">
                <a16:creationId xmlns:a16="http://schemas.microsoft.com/office/drawing/2014/main" id="{8CFB8AEC-8DAB-5D4B-A5AD-188F5441B607}"/>
              </a:ext>
            </a:extLst>
          </p:cNvPr>
          <p:cNvSpPr txBox="1"/>
          <p:nvPr/>
        </p:nvSpPr>
        <p:spPr>
          <a:xfrm>
            <a:off x="5261892" y="3885385"/>
            <a:ext cx="877163"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慣性項</a:t>
            </a:r>
            <a:endParaRPr lang="en-US">
              <a:latin typeface="MS Mincho" panose="02020609040205080304" pitchFamily="49" charset="-128"/>
              <a:ea typeface="MS Mincho" panose="02020609040205080304" pitchFamily="49" charset="-128"/>
            </a:endParaRPr>
          </a:p>
        </p:txBody>
      </p:sp>
      <p:cxnSp>
        <p:nvCxnSpPr>
          <p:cNvPr id="51" name="Straight Connector 50">
            <a:extLst>
              <a:ext uri="{FF2B5EF4-FFF2-40B4-BE49-F238E27FC236}">
                <a16:creationId xmlns:a16="http://schemas.microsoft.com/office/drawing/2014/main" id="{D38B7377-797D-054D-B09C-1F8EF36A2A40}"/>
              </a:ext>
            </a:extLst>
          </p:cNvPr>
          <p:cNvCxnSpPr>
            <a:cxnSpLocks/>
          </p:cNvCxnSpPr>
          <p:nvPr/>
        </p:nvCxnSpPr>
        <p:spPr>
          <a:xfrm>
            <a:off x="4980946" y="3854508"/>
            <a:ext cx="209218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CCB73611-C175-AA47-94DC-B5CB894A705F}"/>
              </a:ext>
            </a:extLst>
          </p:cNvPr>
          <p:cNvCxnSpPr>
            <a:cxnSpLocks/>
          </p:cNvCxnSpPr>
          <p:nvPr/>
        </p:nvCxnSpPr>
        <p:spPr>
          <a:xfrm>
            <a:off x="3657113" y="3849363"/>
            <a:ext cx="10861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7D4F85F-7CEC-E841-BE24-BEC6C6B3E3CB}"/>
              </a:ext>
            </a:extLst>
          </p:cNvPr>
          <p:cNvCxnSpPr>
            <a:cxnSpLocks/>
          </p:cNvCxnSpPr>
          <p:nvPr/>
        </p:nvCxnSpPr>
        <p:spPr>
          <a:xfrm flipH="1">
            <a:off x="3025975" y="3849363"/>
            <a:ext cx="4840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4166D47A-1A92-704C-BF2C-6323E9FCD6C3}"/>
              </a:ext>
            </a:extLst>
          </p:cNvPr>
          <p:cNvPicPr>
            <a:picLocks noChangeAspect="1"/>
          </p:cNvPicPr>
          <p:nvPr/>
        </p:nvPicPr>
        <p:blipFill>
          <a:blip r:embed="rId5"/>
          <a:stretch>
            <a:fillRect/>
          </a:stretch>
        </p:blipFill>
        <p:spPr>
          <a:xfrm>
            <a:off x="7560267" y="2120611"/>
            <a:ext cx="4584700" cy="3073400"/>
          </a:xfrm>
          <a:prstGeom prst="rect">
            <a:avLst/>
          </a:prstGeom>
          <a:ln>
            <a:solidFill>
              <a:schemeClr val="tx1"/>
            </a:solidFill>
          </a:ln>
        </p:spPr>
      </p:pic>
      <p:sp>
        <p:nvSpPr>
          <p:cNvPr id="76" name="TextBox 75">
            <a:extLst>
              <a:ext uri="{FF2B5EF4-FFF2-40B4-BE49-F238E27FC236}">
                <a16:creationId xmlns:a16="http://schemas.microsoft.com/office/drawing/2014/main" id="{0AD1A3FB-DC44-574D-BF88-E9CA6852C8E6}"/>
              </a:ext>
            </a:extLst>
          </p:cNvPr>
          <p:cNvSpPr txBox="1"/>
          <p:nvPr/>
        </p:nvSpPr>
        <p:spPr>
          <a:xfrm>
            <a:off x="9298619" y="5392596"/>
            <a:ext cx="1107996"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モデル図</a:t>
            </a:r>
            <a:endParaRPr lang="en-US" altLang="ja-JP">
              <a:latin typeface="MS Mincho" panose="02020609040205080304" pitchFamily="49" charset="-128"/>
              <a:ea typeface="MS Mincho" panose="02020609040205080304" pitchFamily="49" charset="-128"/>
            </a:endParaRPr>
          </a:p>
        </p:txBody>
      </p:sp>
    </p:spTree>
    <p:extLst>
      <p:ext uri="{BB962C8B-B14F-4D97-AF65-F5344CB8AC3E}">
        <p14:creationId xmlns:p14="http://schemas.microsoft.com/office/powerpoint/2010/main" val="486987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シミュレーション方法</a:t>
            </a:r>
            <a:endParaRPr lang="en-US" dirty="0"/>
          </a:p>
        </p:txBody>
      </p:sp>
      <p:sp>
        <p:nvSpPr>
          <p:cNvPr id="20" name="TextBox 19">
            <a:extLst>
              <a:ext uri="{FF2B5EF4-FFF2-40B4-BE49-F238E27FC236}">
                <a16:creationId xmlns:a16="http://schemas.microsoft.com/office/drawing/2014/main" id="{3DE22377-AFBF-514B-B24D-289608A6027C}"/>
              </a:ext>
            </a:extLst>
          </p:cNvPr>
          <p:cNvSpPr txBox="1"/>
          <p:nvPr/>
        </p:nvSpPr>
        <p:spPr>
          <a:xfrm>
            <a:off x="1097280" y="1911133"/>
            <a:ext cx="9648795" cy="3970318"/>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・速度ベルレ法を用いて並進と回転の運動方程式を解く</a:t>
            </a:r>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・初期条件は実際のシャトルコック軌道から与える</a:t>
            </a:r>
            <a:r>
              <a:rPr lang="en-US" altLang="ja-JP">
                <a:latin typeface="MS Mincho" panose="02020609040205080304" pitchFamily="49" charset="-128"/>
                <a:ea typeface="MS Mincho" panose="02020609040205080304" pitchFamily="49" charset="-128"/>
              </a:rPr>
              <a:t>(</a:t>
            </a:r>
            <a:r>
              <a:rPr lang="ja-JP" altLang="en-US">
                <a:latin typeface="MS Mincho" panose="02020609040205080304" pitchFamily="49" charset="-128"/>
                <a:ea typeface="MS Mincho" panose="02020609040205080304" pitchFamily="49" charset="-128"/>
              </a:rPr>
              <a:t>初速度は不明なので調整する</a:t>
            </a:r>
            <a:r>
              <a:rPr lang="en-US" altLang="ja-JP">
                <a:latin typeface="MS Mincho" panose="02020609040205080304" pitchFamily="49" charset="-128"/>
                <a:ea typeface="MS Mincho" panose="02020609040205080304" pitchFamily="49" charset="-128"/>
              </a:rPr>
              <a:t>)</a:t>
            </a:r>
            <a:endParaRPr lang="en-US">
              <a:latin typeface="MS Mincho" panose="02020609040205080304" pitchFamily="49" charset="-128"/>
              <a:ea typeface="MS Mincho" panose="02020609040205080304" pitchFamily="49" charset="-128"/>
            </a:endParaRPr>
          </a:p>
          <a:p>
            <a:endParaRPr lang="en-US">
              <a:latin typeface="MS Mincho" panose="02020609040205080304" pitchFamily="49" charset="-128"/>
              <a:ea typeface="MS Mincho" panose="02020609040205080304" pitchFamily="49" charset="-128"/>
            </a:endParaRPr>
          </a:p>
          <a:p>
            <a:r>
              <a:rPr lang="ja-JP" altLang="en-US">
                <a:latin typeface="MS Mincho" panose="02020609040205080304" pitchFamily="49" charset="-128"/>
                <a:ea typeface="MS Mincho" panose="02020609040205080304" pitchFamily="49" charset="-128"/>
              </a:rPr>
              <a:t>・動画より取得した軌道</a:t>
            </a:r>
            <a:r>
              <a:rPr lang="en-US" altLang="ja-JP">
                <a:latin typeface="MS Mincho" panose="02020609040205080304" pitchFamily="49" charset="-128"/>
                <a:ea typeface="MS Mincho" panose="02020609040205080304" pitchFamily="49" charset="-128"/>
              </a:rPr>
              <a:t>22</a:t>
            </a:r>
            <a:r>
              <a:rPr lang="ja-JP" altLang="en-US">
                <a:latin typeface="MS Mincho" panose="02020609040205080304" pitchFamily="49" charset="-128"/>
                <a:ea typeface="MS Mincho" panose="02020609040205080304" pitchFamily="49" charset="-128"/>
              </a:rPr>
              <a:t>個を用いて，それぞれについてシミュレーション軌道を合わせる</a:t>
            </a:r>
            <a:endParaRPr lang="en-US">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603A8A0-575A-2342-A22C-8E44FDAA4C4E}"/>
                  </a:ext>
                </a:extLst>
              </p:cNvPr>
              <p:cNvSpPr txBox="1"/>
              <p:nvPr/>
            </p:nvSpPr>
            <p:spPr>
              <a:xfrm>
                <a:off x="2419725" y="2768550"/>
                <a:ext cx="2085636"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𝑚</m:t>
                      </m:r>
                      <m:f>
                        <m:fPr>
                          <m:ctrlPr>
                            <a:rPr lang="en-US" b="0" i="1">
                              <a:latin typeface="Cambria Math" panose="02040503050406030204" pitchFamily="18" charset="0"/>
                            </a:rPr>
                          </m:ctrlPr>
                        </m:fPr>
                        <m:num>
                          <m:r>
                            <a:rPr lang="en-US" b="0" i="1">
                              <a:latin typeface="Cambria Math" panose="02040503050406030204" pitchFamily="18" charset="0"/>
                            </a:rPr>
                            <m:t>𝑑</m:t>
                          </m:r>
                        </m:num>
                        <m:den>
                          <m:r>
                            <a:rPr lang="en-US" b="0" i="1">
                              <a:latin typeface="Cambria Math" panose="02040503050406030204" pitchFamily="18" charset="0"/>
                            </a:rPr>
                            <m:t>𝑑𝑡</m:t>
                          </m:r>
                        </m:den>
                      </m:f>
                      <m:r>
                        <a:rPr lang="en-US" b="1" i="0">
                          <a:latin typeface="Cambria Math" panose="02040503050406030204" pitchFamily="18" charset="0"/>
                        </a:rPr>
                        <m:t>𝐯</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r>
                        <a:rPr lang="en-US" b="1" i="0">
                          <a:latin typeface="Cambria Math" panose="02040503050406030204" pitchFamily="18" charset="0"/>
                        </a:rPr>
                        <m:t>𝐟</m:t>
                      </m:r>
                      <m:d>
                        <m:dPr>
                          <m:ctrlPr>
                            <a:rPr lang="en-US" b="0" i="1">
                              <a:latin typeface="Cambria Math" panose="02040503050406030204" pitchFamily="18" charset="0"/>
                            </a:rPr>
                          </m:ctrlPr>
                        </m:dPr>
                        <m:e>
                          <m:r>
                            <a:rPr lang="en-US" b="0" i="1">
                              <a:latin typeface="Cambria Math" panose="02040503050406030204" pitchFamily="18" charset="0"/>
                            </a:rPr>
                            <m:t>𝑡</m:t>
                          </m:r>
                        </m:e>
                      </m:d>
                      <m:r>
                        <a:rPr lang="en-US" b="0" i="1">
                          <a:latin typeface="Cambria Math" panose="02040503050406030204" pitchFamily="18" charset="0"/>
                        </a:rPr>
                        <m:t>+</m:t>
                      </m:r>
                      <m:r>
                        <a:rPr lang="en-US" b="1" i="0">
                          <a:latin typeface="Cambria Math" panose="02040503050406030204" pitchFamily="18" charset="0"/>
                        </a:rPr>
                        <m:t>𝐆</m:t>
                      </m:r>
                    </m:oMath>
                  </m:oMathPara>
                </a14:m>
                <a:endParaRPr lang="en-US" b="1"/>
              </a:p>
            </p:txBody>
          </p:sp>
        </mc:Choice>
        <mc:Fallback xmlns="">
          <p:sp>
            <p:nvSpPr>
              <p:cNvPr id="3" name="TextBox 2">
                <a:extLst>
                  <a:ext uri="{FF2B5EF4-FFF2-40B4-BE49-F238E27FC236}">
                    <a16:creationId xmlns:a16="http://schemas.microsoft.com/office/drawing/2014/main" id="{6603A8A0-575A-2342-A22C-8E44FDAA4C4E}"/>
                  </a:ext>
                </a:extLst>
              </p:cNvPr>
              <p:cNvSpPr txBox="1">
                <a:spLocks noRot="1" noChangeAspect="1" noMove="1" noResize="1" noEditPoints="1" noAdjustHandles="1" noChangeArrowheads="1" noChangeShapeType="1" noTextEdit="1"/>
              </p:cNvSpPr>
              <p:nvPr/>
            </p:nvSpPr>
            <p:spPr>
              <a:xfrm>
                <a:off x="2419725" y="2768550"/>
                <a:ext cx="2085636" cy="525913"/>
              </a:xfrm>
              <a:prstGeom prst="rect">
                <a:avLst/>
              </a:prstGeom>
              <a:blipFill>
                <a:blip r:embed="rId3"/>
                <a:stretch>
                  <a:fillRect l="-1212" t="-2381" r="-181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7C5269-CFD0-CD42-BCFA-6776FB3D0DCB}"/>
                  </a:ext>
                </a:extLst>
              </p:cNvPr>
              <p:cNvSpPr txBox="1"/>
              <p:nvPr/>
            </p:nvSpPr>
            <p:spPr>
              <a:xfrm>
                <a:off x="2611511" y="3937293"/>
                <a:ext cx="1509772" cy="527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𝐼</m:t>
                      </m:r>
                      <m:f>
                        <m:fPr>
                          <m:ctrlPr>
                            <a:rPr lang="en-US" b="0" i="1">
                              <a:latin typeface="Cambria Math" panose="02040503050406030204" pitchFamily="18" charset="0"/>
                            </a:rPr>
                          </m:ctrlPr>
                        </m:fPr>
                        <m:num>
                          <m:r>
                            <a:rPr lang="en-US" b="0" i="1">
                              <a:latin typeface="Cambria Math" panose="02040503050406030204" pitchFamily="18" charset="0"/>
                            </a:rPr>
                            <m:t>𝑑</m:t>
                          </m:r>
                          <m:r>
                            <a:rPr lang="en-US" b="0" i="1">
                              <a:latin typeface="Cambria Math" panose="02040503050406030204" pitchFamily="18" charset="0"/>
                              <a:ea typeface="Cambria Math" panose="02040503050406030204" pitchFamily="18" charset="0"/>
                            </a:rPr>
                            <m:t>𝜃</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𝑡</m:t>
                          </m:r>
                          <m:r>
                            <a:rPr lang="en-US" b="0" i="1">
                              <a:latin typeface="Cambria Math" panose="02040503050406030204" pitchFamily="18" charset="0"/>
                              <a:ea typeface="Cambria Math" panose="02040503050406030204" pitchFamily="18" charset="0"/>
                            </a:rPr>
                            <m:t>)</m:t>
                          </m:r>
                        </m:num>
                        <m:den>
                          <m:r>
                            <a:rPr lang="en-US" b="0" i="1">
                              <a:latin typeface="Cambria Math" panose="02040503050406030204" pitchFamily="18" charset="0"/>
                            </a:rPr>
                            <m:t>𝑑𝑡</m:t>
                          </m:r>
                        </m:den>
                      </m:f>
                      <m:r>
                        <a:rPr lang="en-US" b="0" i="1">
                          <a:latin typeface="Cambria Math" panose="02040503050406030204" pitchFamily="18" charset="0"/>
                        </a:rPr>
                        <m:t>=</m:t>
                      </m:r>
                      <m:r>
                        <a:rPr lang="en-US" b="0" i="1">
                          <a:latin typeface="Cambria Math" panose="02040503050406030204" pitchFamily="18" charset="0"/>
                        </a:rPr>
                        <m:t>𝑁</m:t>
                      </m:r>
                      <m:d>
                        <m:dPr>
                          <m:ctrlPr>
                            <a:rPr lang="en-US" b="0" i="1">
                              <a:latin typeface="Cambria Math" panose="02040503050406030204" pitchFamily="18" charset="0"/>
                            </a:rPr>
                          </m:ctrlPr>
                        </m:dPr>
                        <m:e>
                          <m:r>
                            <a:rPr lang="en-US" b="0" i="1">
                              <a:latin typeface="Cambria Math" panose="02040503050406030204" pitchFamily="18" charset="0"/>
                            </a:rPr>
                            <m:t>𝑡</m:t>
                          </m:r>
                        </m:e>
                      </m:d>
                    </m:oMath>
                  </m:oMathPara>
                </a14:m>
                <a:endParaRPr lang="en-US" b="1"/>
              </a:p>
            </p:txBody>
          </p:sp>
        </mc:Choice>
        <mc:Fallback xmlns="">
          <p:sp>
            <p:nvSpPr>
              <p:cNvPr id="5" name="TextBox 4">
                <a:extLst>
                  <a:ext uri="{FF2B5EF4-FFF2-40B4-BE49-F238E27FC236}">
                    <a16:creationId xmlns:a16="http://schemas.microsoft.com/office/drawing/2014/main" id="{7A7C5269-CFD0-CD42-BCFA-6776FB3D0DCB}"/>
                  </a:ext>
                </a:extLst>
              </p:cNvPr>
              <p:cNvSpPr txBox="1">
                <a:spLocks noRot="1" noChangeAspect="1" noMove="1" noResize="1" noEditPoints="1" noAdjustHandles="1" noChangeArrowheads="1" noChangeShapeType="1" noTextEdit="1"/>
              </p:cNvSpPr>
              <p:nvPr/>
            </p:nvSpPr>
            <p:spPr>
              <a:xfrm>
                <a:off x="2611511" y="3937293"/>
                <a:ext cx="1509772" cy="527580"/>
              </a:xfrm>
              <a:prstGeom prst="rect">
                <a:avLst/>
              </a:prstGeom>
              <a:blipFill>
                <a:blip r:embed="rId4"/>
                <a:stretch>
                  <a:fillRect l="-2500" t="-4651" b="-11628"/>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9A481DD1-6D63-414F-9979-21C0776900D9}"/>
              </a:ext>
            </a:extLst>
          </p:cNvPr>
          <p:cNvSpPr/>
          <p:nvPr/>
        </p:nvSpPr>
        <p:spPr>
          <a:xfrm>
            <a:off x="1097280" y="2768550"/>
            <a:ext cx="394138" cy="181894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84BB1A5-CE15-864E-8B34-239F11C2425B}"/>
              </a:ext>
            </a:extLst>
          </p:cNvPr>
          <p:cNvSpPr txBox="1"/>
          <p:nvPr/>
        </p:nvSpPr>
        <p:spPr>
          <a:xfrm>
            <a:off x="1491418" y="2846840"/>
            <a:ext cx="646331"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並進</a:t>
            </a:r>
            <a:endParaRPr lang="en-US">
              <a:latin typeface="MS Mincho" panose="02020609040205080304" pitchFamily="49" charset="-128"/>
              <a:ea typeface="MS Mincho" panose="02020609040205080304" pitchFamily="49" charset="-128"/>
            </a:endParaRPr>
          </a:p>
        </p:txBody>
      </p:sp>
      <p:sp>
        <p:nvSpPr>
          <p:cNvPr id="9" name="TextBox 8">
            <a:extLst>
              <a:ext uri="{FF2B5EF4-FFF2-40B4-BE49-F238E27FC236}">
                <a16:creationId xmlns:a16="http://schemas.microsoft.com/office/drawing/2014/main" id="{A9F6DEEA-C410-434E-A77F-5A91FCD58E45}"/>
              </a:ext>
            </a:extLst>
          </p:cNvPr>
          <p:cNvSpPr txBox="1"/>
          <p:nvPr/>
        </p:nvSpPr>
        <p:spPr>
          <a:xfrm>
            <a:off x="1491417" y="4039564"/>
            <a:ext cx="646331" cy="369332"/>
          </a:xfrm>
          <a:prstGeom prst="rect">
            <a:avLst/>
          </a:prstGeom>
          <a:noFill/>
        </p:spPr>
        <p:txBody>
          <a:bodyPr wrap="none" rtlCol="0">
            <a:spAutoFit/>
          </a:bodyPr>
          <a:lstStyle/>
          <a:p>
            <a:r>
              <a:rPr lang="ja-JP" altLang="en-US">
                <a:latin typeface="MS Mincho" panose="02020609040205080304" pitchFamily="49" charset="-128"/>
                <a:ea typeface="MS Mincho" panose="02020609040205080304" pitchFamily="49" charset="-128"/>
              </a:rPr>
              <a:t>回転</a:t>
            </a:r>
            <a:endParaRPr lang="en-US">
              <a:latin typeface="MS Mincho" panose="02020609040205080304" pitchFamily="49" charset="-128"/>
              <a:ea typeface="MS Mincho" panose="02020609040205080304" pitchFamily="49" charset="-128"/>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C694A09-FDF4-0244-81B0-6A10264A6EF3}"/>
                  </a:ext>
                </a:extLst>
              </p:cNvPr>
              <p:cNvSpPr txBox="1"/>
              <p:nvPr/>
            </p:nvSpPr>
            <p:spPr>
              <a:xfrm>
                <a:off x="4979124" y="2393198"/>
                <a:ext cx="2178097" cy="2308324"/>
              </a:xfrm>
              <a:prstGeom prst="rect">
                <a:avLst/>
              </a:prstGeom>
              <a:noFill/>
            </p:spPr>
            <p:txBody>
              <a:bodyPr wrap="none" rtlCol="0">
                <a:spAutoFit/>
              </a:bodyPr>
              <a:lstStyle/>
              <a:p>
                <a14:m>
                  <m:oMath xmlns:m="http://schemas.openxmlformats.org/officeDocument/2006/math">
                    <m:r>
                      <a:rPr lang="en-US" altLang="ja-JP" b="0" i="1">
                        <a:latin typeface="Cambria Math" panose="02040503050406030204" pitchFamily="18" charset="0"/>
                        <a:ea typeface="MS Mincho" panose="02020609040205080304" pitchFamily="49" charset="-128"/>
                      </a:rPr>
                      <m:t>𝑚</m:t>
                    </m:r>
                  </m:oMath>
                </a14:m>
                <a:r>
                  <a:rPr lang="ja-JP" altLang="en-US">
                    <a:latin typeface="MS Mincho" panose="02020609040205080304" pitchFamily="49" charset="-128"/>
                    <a:ea typeface="MS Mincho" panose="02020609040205080304" pitchFamily="49" charset="-128"/>
                  </a:rPr>
                  <a:t>：質量</a:t>
                </a:r>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b="1">
                        <a:latin typeface="Cambria Math" panose="02040503050406030204" pitchFamily="18" charset="0"/>
                      </a:rPr>
                      <m:t>𝐯</m:t>
                    </m:r>
                    <m:r>
                      <a:rPr lang="en-US" b="1" i="1">
                        <a:latin typeface="Cambria Math" panose="02040503050406030204" pitchFamily="18" charset="0"/>
                      </a:rPr>
                      <m:t> </m:t>
                    </m:r>
                  </m:oMath>
                </a14:m>
                <a:r>
                  <a:rPr lang="ja-JP" altLang="en-US">
                    <a:latin typeface="MS Mincho" panose="02020609040205080304" pitchFamily="49" charset="-128"/>
                    <a:ea typeface="MS Mincho" panose="02020609040205080304" pitchFamily="49" charset="-128"/>
                  </a:rPr>
                  <a:t>：速度</a:t>
                </a:r>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b="1">
                        <a:latin typeface="Cambria Math" panose="02040503050406030204" pitchFamily="18" charset="0"/>
                      </a:rPr>
                      <m:t>𝐟</m:t>
                    </m:r>
                    <m:r>
                      <a:rPr lang="en-US" b="1" i="1">
                        <a:latin typeface="Cambria Math" panose="02040503050406030204" pitchFamily="18" charset="0"/>
                      </a:rPr>
                      <m:t> </m:t>
                    </m:r>
                  </m:oMath>
                </a14:m>
                <a:r>
                  <a:rPr lang="ja-JP" altLang="en-US">
                    <a:latin typeface="MS Mincho" panose="02020609040205080304" pitchFamily="49" charset="-128"/>
                    <a:ea typeface="MS Mincho" panose="02020609040205080304" pitchFamily="49" charset="-128"/>
                  </a:rPr>
                  <a:t>：空気抵抗力</a:t>
                </a:r>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b="1">
                        <a:latin typeface="Cambria Math" panose="02040503050406030204" pitchFamily="18" charset="0"/>
                      </a:rPr>
                      <m:t>𝐆</m:t>
                    </m:r>
                    <m:r>
                      <a:rPr lang="en-US" b="1" i="1">
                        <a:latin typeface="Cambria Math" panose="02040503050406030204" pitchFamily="18" charset="0"/>
                      </a:rPr>
                      <m:t> </m:t>
                    </m:r>
                  </m:oMath>
                </a14:m>
                <a:r>
                  <a:rPr lang="ja-JP" altLang="en-US">
                    <a:latin typeface="MS Mincho" panose="02020609040205080304" pitchFamily="49" charset="-128"/>
                    <a:ea typeface="MS Mincho" panose="02020609040205080304" pitchFamily="49" charset="-128"/>
                  </a:rPr>
                  <a:t>：重力</a:t>
                </a:r>
                <a:endParaRPr lang="en-US" altLang="ja-JP">
                  <a:latin typeface="MS Mincho" panose="02020609040205080304" pitchFamily="49" charset="-128"/>
                  <a:ea typeface="MS Mincho" panose="02020609040205080304" pitchFamily="49" charset="-128"/>
                </a:endParaRPr>
              </a:p>
              <a:p>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ja-JP" altLang="en-US">
                    <a:latin typeface="MS Mincho" panose="02020609040205080304" pitchFamily="49" charset="-128"/>
                    <a:ea typeface="MS Mincho" panose="02020609040205080304" pitchFamily="49" charset="-128"/>
                  </a:rPr>
                  <a:t>：姿勢角度</a:t>
                </a:r>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i="1">
                        <a:latin typeface="Cambria Math" panose="02040503050406030204" pitchFamily="18" charset="0"/>
                      </a:rPr>
                      <m:t>𝐼</m:t>
                    </m:r>
                    <m:r>
                      <a:rPr lang="en-US" i="1">
                        <a:latin typeface="Cambria Math" panose="02040503050406030204" pitchFamily="18" charset="0"/>
                      </a:rPr>
                      <m:t> </m:t>
                    </m:r>
                  </m:oMath>
                </a14:m>
                <a:r>
                  <a:rPr lang="ja-JP" altLang="en-US">
                    <a:latin typeface="MS Mincho" panose="02020609040205080304" pitchFamily="49" charset="-128"/>
                    <a:ea typeface="MS Mincho" panose="02020609040205080304" pitchFamily="49" charset="-128"/>
                  </a:rPr>
                  <a:t>：慣性モーメント</a:t>
                </a:r>
                <a:endParaRPr lang="en-US" altLang="ja-JP">
                  <a:latin typeface="MS Mincho" panose="02020609040205080304" pitchFamily="49" charset="-128"/>
                  <a:ea typeface="MS Mincho" panose="02020609040205080304" pitchFamily="49" charset="-128"/>
                </a:endParaRPr>
              </a:p>
              <a:p>
                <a14:m>
                  <m:oMath xmlns:m="http://schemas.openxmlformats.org/officeDocument/2006/math">
                    <m:r>
                      <a:rPr lang="en-US" i="1">
                        <a:latin typeface="Cambria Math" panose="02040503050406030204" pitchFamily="18" charset="0"/>
                      </a:rPr>
                      <m:t>𝑁</m:t>
                    </m:r>
                    <m:r>
                      <a:rPr lang="en-US" i="1">
                        <a:latin typeface="Cambria Math" panose="02040503050406030204" pitchFamily="18" charset="0"/>
                      </a:rPr>
                      <m:t> </m:t>
                    </m:r>
                  </m:oMath>
                </a14:m>
                <a:r>
                  <a:rPr lang="ja-JP" altLang="en-US">
                    <a:latin typeface="MS Mincho" panose="02020609040205080304" pitchFamily="49" charset="-128"/>
                    <a:ea typeface="MS Mincho" panose="02020609040205080304" pitchFamily="49" charset="-128"/>
                  </a:rPr>
                  <a:t>：トルク</a:t>
                </a:r>
                <a:endParaRPr lang="en-US">
                  <a:latin typeface="MS Mincho" panose="02020609040205080304" pitchFamily="49" charset="-128"/>
                  <a:ea typeface="MS Mincho" panose="02020609040205080304" pitchFamily="49" charset="-128"/>
                </a:endParaRPr>
              </a:p>
            </p:txBody>
          </p:sp>
        </mc:Choice>
        <mc:Fallback xmlns="">
          <p:sp>
            <p:nvSpPr>
              <p:cNvPr id="10" name="TextBox 9">
                <a:extLst>
                  <a:ext uri="{FF2B5EF4-FFF2-40B4-BE49-F238E27FC236}">
                    <a16:creationId xmlns:a16="http://schemas.microsoft.com/office/drawing/2014/main" id="{3C694A09-FDF4-0244-81B0-6A10264A6EF3}"/>
                  </a:ext>
                </a:extLst>
              </p:cNvPr>
              <p:cNvSpPr txBox="1">
                <a:spLocks noRot="1" noChangeAspect="1" noMove="1" noResize="1" noEditPoints="1" noAdjustHandles="1" noChangeArrowheads="1" noChangeShapeType="1" noTextEdit="1"/>
              </p:cNvSpPr>
              <p:nvPr/>
            </p:nvSpPr>
            <p:spPr>
              <a:xfrm>
                <a:off x="4979124" y="2393198"/>
                <a:ext cx="2178097" cy="2308324"/>
              </a:xfrm>
              <a:prstGeom prst="rect">
                <a:avLst/>
              </a:prstGeom>
              <a:blipFill>
                <a:blip r:embed="rId5"/>
                <a:stretch>
                  <a:fillRect t="-1093" r="-578" b="-2732"/>
                </a:stretch>
              </a:blipFill>
            </p:spPr>
            <p:txBody>
              <a:bodyPr/>
              <a:lstStyle/>
              <a:p>
                <a:r>
                  <a:rPr lang="en-US">
                    <a:noFill/>
                  </a:rPr>
                  <a:t> </a:t>
                </a:r>
              </a:p>
            </p:txBody>
          </p:sp>
        </mc:Fallback>
      </mc:AlternateContent>
    </p:spTree>
    <p:extLst>
      <p:ext uri="{BB962C8B-B14F-4D97-AF65-F5344CB8AC3E}">
        <p14:creationId xmlns:p14="http://schemas.microsoft.com/office/powerpoint/2010/main" val="1834284555"/>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3734</TotalTime>
  <Words>2046</Words>
  <Application>Microsoft Macintosh PowerPoint</Application>
  <PresentationFormat>Widescreen</PresentationFormat>
  <Paragraphs>209</Paragraphs>
  <Slides>17</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MS Mincho</vt:lpstr>
      <vt:lpstr>ＭＳ Ｐゴシック</vt:lpstr>
      <vt:lpstr>Yu Gothic</vt:lpstr>
      <vt:lpstr>Calibri</vt:lpstr>
      <vt:lpstr>Calibri Light</vt:lpstr>
      <vt:lpstr>Cambria Math</vt:lpstr>
      <vt:lpstr>Retrospect</vt:lpstr>
      <vt:lpstr>球技における最適動作推定のためのシャトルモデル構築</vt:lpstr>
      <vt:lpstr>背景</vt:lpstr>
      <vt:lpstr>研究目的</vt:lpstr>
      <vt:lpstr>研究の流れ</vt:lpstr>
      <vt:lpstr>動画撮影</vt:lpstr>
      <vt:lpstr>誤差補正</vt:lpstr>
      <vt:lpstr>シャトル軌道検出手順</vt:lpstr>
      <vt:lpstr>シャトルコックのモデル化</vt:lpstr>
      <vt:lpstr>シミュレーション方法</vt:lpstr>
      <vt:lpstr>パラメータ調整結果</vt:lpstr>
      <vt:lpstr>角度angle</vt:lpstr>
      <vt:lpstr>距離l，慣性モーメントI</vt:lpstr>
      <vt:lpstr>シャトルコックの初速度と抵抗係数</vt:lpstr>
      <vt:lpstr>シャトルコックの初期角度と抵抗係数</vt:lpstr>
      <vt:lpstr>空気抵抗係数の検証</vt:lpstr>
      <vt:lpstr>まとめ</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球技における最適動作推定のための画像処理による空気抵抗測定</dc:title>
  <dc:creator>森下 誠</dc:creator>
  <cp:lastModifiedBy>Microsoft Office User</cp:lastModifiedBy>
  <cp:revision>235</cp:revision>
  <dcterms:created xsi:type="dcterms:W3CDTF">2017-10-21T12:59:01Z</dcterms:created>
  <dcterms:modified xsi:type="dcterms:W3CDTF">2018-02-27T03:07:04Z</dcterms:modified>
</cp:coreProperties>
</file>